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7" r:id="rId3"/>
    <p:sldId id="279" r:id="rId4"/>
    <p:sldId id="272" r:id="rId5"/>
    <p:sldId id="275" r:id="rId6"/>
    <p:sldId id="276" r:id="rId7"/>
    <p:sldId id="278" r:id="rId8"/>
    <p:sldId id="281" r:id="rId9"/>
    <p:sldId id="280" r:id="rId10"/>
    <p:sldId id="282" r:id="rId11"/>
    <p:sldId id="277" r:id="rId12"/>
    <p:sldId id="283" r:id="rId13"/>
    <p:sldId id="285" r:id="rId14"/>
    <p:sldId id="284" r:id="rId15"/>
    <p:sldId id="286" r:id="rId16"/>
    <p:sldId id="271" r:id="rId17"/>
    <p:sldId id="287"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8" autoAdjust="0"/>
    <p:restoredTop sz="89237" autoAdjust="0"/>
  </p:normalViewPr>
  <p:slideViewPr>
    <p:cSldViewPr snapToGrid="0" snapToObjects="1">
      <p:cViewPr varScale="1">
        <p:scale>
          <a:sx n="112" d="100"/>
          <a:sy n="112" d="100"/>
        </p:scale>
        <p:origin x="-384" y="-104"/>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7F68B9-E537-48AB-91A9-2D47F26140D7}" type="doc">
      <dgm:prSet loTypeId="urn:microsoft.com/office/officeart/2005/8/layout/process2" loCatId="process" qsTypeId="urn:microsoft.com/office/officeart/2005/8/quickstyle/simple1" qsCatId="simple" csTypeId="urn:microsoft.com/office/officeart/2005/8/colors/accent1_2" csCatId="accent1" phldr="1"/>
      <dgm:spPr/>
    </dgm:pt>
    <dgm:pt modelId="{83D22050-54EC-49CD-98E3-78EE5C20827E}">
      <dgm:prSet phldrT="[Text]"/>
      <dgm:spPr/>
      <dgm:t>
        <a:bodyPr/>
        <a:lstStyle/>
        <a:p>
          <a:r>
            <a:rPr lang="en-US" dirty="0" smtClean="0">
              <a:solidFill>
                <a:schemeClr val="tx1"/>
              </a:solidFill>
            </a:rPr>
            <a:t>Technical Aspects</a:t>
          </a:r>
          <a:endParaRPr lang="en-US" dirty="0">
            <a:solidFill>
              <a:schemeClr val="tx1"/>
            </a:solidFill>
          </a:endParaRPr>
        </a:p>
      </dgm:t>
    </dgm:pt>
    <dgm:pt modelId="{83F19B37-A40D-4B18-AF12-6ACBB494EE9D}" type="parTrans" cxnId="{E0DA6140-F377-4A82-ACCA-7FA42BD0289A}">
      <dgm:prSet/>
      <dgm:spPr/>
      <dgm:t>
        <a:bodyPr/>
        <a:lstStyle/>
        <a:p>
          <a:endParaRPr lang="en-US">
            <a:solidFill>
              <a:schemeClr val="tx1"/>
            </a:solidFill>
          </a:endParaRPr>
        </a:p>
      </dgm:t>
    </dgm:pt>
    <dgm:pt modelId="{5A042741-95CD-4AAF-927F-723F478E35D7}" type="sibTrans" cxnId="{E0DA6140-F377-4A82-ACCA-7FA42BD0289A}">
      <dgm:prSet/>
      <dgm:spPr/>
      <dgm:t>
        <a:bodyPr/>
        <a:lstStyle/>
        <a:p>
          <a:endParaRPr lang="en-US">
            <a:solidFill>
              <a:schemeClr val="tx1"/>
            </a:solidFill>
          </a:endParaRPr>
        </a:p>
      </dgm:t>
    </dgm:pt>
    <dgm:pt modelId="{B2F57DAF-4863-4BD6-AE89-D292B9975D9B}">
      <dgm:prSet phldrT="[Text]"/>
      <dgm:spPr/>
      <dgm:t>
        <a:bodyPr/>
        <a:lstStyle/>
        <a:p>
          <a:r>
            <a:rPr lang="en-US" dirty="0" smtClean="0">
              <a:solidFill>
                <a:schemeClr val="tx1"/>
              </a:solidFill>
            </a:rPr>
            <a:t>Social &amp; Environmental Aspects </a:t>
          </a:r>
          <a:endParaRPr lang="en-US" dirty="0">
            <a:solidFill>
              <a:schemeClr val="tx1"/>
            </a:solidFill>
          </a:endParaRPr>
        </a:p>
      </dgm:t>
    </dgm:pt>
    <dgm:pt modelId="{0D4DAC48-252C-429A-993A-2806405896FF}" type="parTrans" cxnId="{1E2A3508-BF48-4C85-ABF4-EF8A61123DCC}">
      <dgm:prSet/>
      <dgm:spPr/>
      <dgm:t>
        <a:bodyPr/>
        <a:lstStyle/>
        <a:p>
          <a:endParaRPr lang="en-US">
            <a:solidFill>
              <a:schemeClr val="tx1"/>
            </a:solidFill>
          </a:endParaRPr>
        </a:p>
      </dgm:t>
    </dgm:pt>
    <dgm:pt modelId="{FED64F2B-033B-46DE-B8BB-3934398CFD5C}" type="sibTrans" cxnId="{1E2A3508-BF48-4C85-ABF4-EF8A61123DCC}">
      <dgm:prSet/>
      <dgm:spPr/>
      <dgm:t>
        <a:bodyPr/>
        <a:lstStyle/>
        <a:p>
          <a:endParaRPr lang="en-US">
            <a:solidFill>
              <a:schemeClr val="tx1"/>
            </a:solidFill>
          </a:endParaRPr>
        </a:p>
      </dgm:t>
    </dgm:pt>
    <dgm:pt modelId="{1E35B65F-EE8F-41DB-9B44-AC1E87174420}">
      <dgm:prSet phldrT="[Text]"/>
      <dgm:spPr/>
      <dgm:t>
        <a:bodyPr/>
        <a:lstStyle/>
        <a:p>
          <a:r>
            <a:rPr lang="en-US" dirty="0" smtClean="0">
              <a:solidFill>
                <a:schemeClr val="tx1"/>
              </a:solidFill>
            </a:rPr>
            <a:t>Economic Aspects</a:t>
          </a:r>
          <a:endParaRPr lang="en-US" dirty="0">
            <a:solidFill>
              <a:schemeClr val="tx1"/>
            </a:solidFill>
          </a:endParaRPr>
        </a:p>
      </dgm:t>
    </dgm:pt>
    <dgm:pt modelId="{A4E0DB1C-5BDB-4C42-98E1-3D88E62AC4D0}" type="parTrans" cxnId="{8243C627-7F6A-40FC-83A5-FB3C06BAFAE0}">
      <dgm:prSet/>
      <dgm:spPr/>
      <dgm:t>
        <a:bodyPr/>
        <a:lstStyle/>
        <a:p>
          <a:endParaRPr lang="en-US">
            <a:solidFill>
              <a:schemeClr val="tx1"/>
            </a:solidFill>
          </a:endParaRPr>
        </a:p>
      </dgm:t>
    </dgm:pt>
    <dgm:pt modelId="{F63C1461-21C4-4035-B5EA-3A8F42D1DA14}" type="sibTrans" cxnId="{8243C627-7F6A-40FC-83A5-FB3C06BAFAE0}">
      <dgm:prSet/>
      <dgm:spPr/>
      <dgm:t>
        <a:bodyPr/>
        <a:lstStyle/>
        <a:p>
          <a:endParaRPr lang="en-US">
            <a:solidFill>
              <a:schemeClr val="tx1"/>
            </a:solidFill>
          </a:endParaRPr>
        </a:p>
      </dgm:t>
    </dgm:pt>
    <dgm:pt modelId="{D0EC7198-7F14-42B8-AECA-AAF63A663DD6}">
      <dgm:prSet/>
      <dgm:spPr/>
      <dgm:t>
        <a:bodyPr/>
        <a:lstStyle/>
        <a:p>
          <a:r>
            <a:rPr lang="en-US" dirty="0" smtClean="0">
              <a:solidFill>
                <a:schemeClr val="tx1"/>
              </a:solidFill>
            </a:rPr>
            <a:t>Project Costs &amp; Possible Returns</a:t>
          </a:r>
          <a:endParaRPr lang="en-US" dirty="0">
            <a:solidFill>
              <a:schemeClr val="tx1"/>
            </a:solidFill>
          </a:endParaRPr>
        </a:p>
      </dgm:t>
    </dgm:pt>
    <dgm:pt modelId="{C498613A-3A82-42D1-9E3D-4EF7FF5EF679}" type="parTrans" cxnId="{0EDF129C-EEF5-483B-AF08-3C7C639A447C}">
      <dgm:prSet/>
      <dgm:spPr/>
      <dgm:t>
        <a:bodyPr/>
        <a:lstStyle/>
        <a:p>
          <a:endParaRPr lang="en-US">
            <a:solidFill>
              <a:schemeClr val="tx1"/>
            </a:solidFill>
          </a:endParaRPr>
        </a:p>
      </dgm:t>
    </dgm:pt>
    <dgm:pt modelId="{B2D11CB6-D3A1-42B4-A163-54836A81379F}" type="sibTrans" cxnId="{0EDF129C-EEF5-483B-AF08-3C7C639A447C}">
      <dgm:prSet/>
      <dgm:spPr/>
      <dgm:t>
        <a:bodyPr/>
        <a:lstStyle/>
        <a:p>
          <a:endParaRPr lang="en-US">
            <a:solidFill>
              <a:schemeClr val="tx1"/>
            </a:solidFill>
          </a:endParaRPr>
        </a:p>
      </dgm:t>
    </dgm:pt>
    <dgm:pt modelId="{61B7ACED-62C7-4772-862F-4787B5210CA5}" type="pres">
      <dgm:prSet presAssocID="{7C7F68B9-E537-48AB-91A9-2D47F26140D7}" presName="linearFlow" presStyleCnt="0">
        <dgm:presLayoutVars>
          <dgm:resizeHandles val="exact"/>
        </dgm:presLayoutVars>
      </dgm:prSet>
      <dgm:spPr/>
    </dgm:pt>
    <dgm:pt modelId="{1A935EF8-7CFD-4302-81FA-79193A07D361}" type="pres">
      <dgm:prSet presAssocID="{83D22050-54EC-49CD-98E3-78EE5C20827E}" presName="node" presStyleLbl="node1" presStyleIdx="0" presStyleCnt="4">
        <dgm:presLayoutVars>
          <dgm:bulletEnabled val="1"/>
        </dgm:presLayoutVars>
      </dgm:prSet>
      <dgm:spPr/>
      <dgm:t>
        <a:bodyPr/>
        <a:lstStyle/>
        <a:p>
          <a:endParaRPr lang="en-US"/>
        </a:p>
      </dgm:t>
    </dgm:pt>
    <dgm:pt modelId="{072549CB-8AA3-4AC5-88AC-ECF08292F376}" type="pres">
      <dgm:prSet presAssocID="{5A042741-95CD-4AAF-927F-723F478E35D7}" presName="sibTrans" presStyleLbl="sibTrans2D1" presStyleIdx="0" presStyleCnt="3"/>
      <dgm:spPr/>
      <dgm:t>
        <a:bodyPr/>
        <a:lstStyle/>
        <a:p>
          <a:endParaRPr lang="en-US"/>
        </a:p>
      </dgm:t>
    </dgm:pt>
    <dgm:pt modelId="{C4B33B74-312E-4F1A-B549-8ABF85B8FEEE}" type="pres">
      <dgm:prSet presAssocID="{5A042741-95CD-4AAF-927F-723F478E35D7}" presName="connectorText" presStyleLbl="sibTrans2D1" presStyleIdx="0" presStyleCnt="3"/>
      <dgm:spPr/>
      <dgm:t>
        <a:bodyPr/>
        <a:lstStyle/>
        <a:p>
          <a:endParaRPr lang="en-US"/>
        </a:p>
      </dgm:t>
    </dgm:pt>
    <dgm:pt modelId="{F9A44B78-48C5-47D3-ABD7-35A95AB24107}" type="pres">
      <dgm:prSet presAssocID="{B2F57DAF-4863-4BD6-AE89-D292B9975D9B}" presName="node" presStyleLbl="node1" presStyleIdx="1" presStyleCnt="4">
        <dgm:presLayoutVars>
          <dgm:bulletEnabled val="1"/>
        </dgm:presLayoutVars>
      </dgm:prSet>
      <dgm:spPr/>
      <dgm:t>
        <a:bodyPr/>
        <a:lstStyle/>
        <a:p>
          <a:endParaRPr lang="en-US"/>
        </a:p>
      </dgm:t>
    </dgm:pt>
    <dgm:pt modelId="{CBB1D8AC-846D-4AFE-98BD-50F4FB00C80E}" type="pres">
      <dgm:prSet presAssocID="{FED64F2B-033B-46DE-B8BB-3934398CFD5C}" presName="sibTrans" presStyleLbl="sibTrans2D1" presStyleIdx="1" presStyleCnt="3"/>
      <dgm:spPr/>
      <dgm:t>
        <a:bodyPr/>
        <a:lstStyle/>
        <a:p>
          <a:endParaRPr lang="en-US"/>
        </a:p>
      </dgm:t>
    </dgm:pt>
    <dgm:pt modelId="{D3AB2A64-B6F8-4BCA-AF9E-99F373E4E0B1}" type="pres">
      <dgm:prSet presAssocID="{FED64F2B-033B-46DE-B8BB-3934398CFD5C}" presName="connectorText" presStyleLbl="sibTrans2D1" presStyleIdx="1" presStyleCnt="3"/>
      <dgm:spPr/>
      <dgm:t>
        <a:bodyPr/>
        <a:lstStyle/>
        <a:p>
          <a:endParaRPr lang="en-US"/>
        </a:p>
      </dgm:t>
    </dgm:pt>
    <dgm:pt modelId="{099C20D6-75B8-4EC4-A3FD-9DB2E49DC747}" type="pres">
      <dgm:prSet presAssocID="{1E35B65F-EE8F-41DB-9B44-AC1E87174420}" presName="node" presStyleLbl="node1" presStyleIdx="2" presStyleCnt="4">
        <dgm:presLayoutVars>
          <dgm:bulletEnabled val="1"/>
        </dgm:presLayoutVars>
      </dgm:prSet>
      <dgm:spPr/>
      <dgm:t>
        <a:bodyPr/>
        <a:lstStyle/>
        <a:p>
          <a:endParaRPr lang="en-US"/>
        </a:p>
      </dgm:t>
    </dgm:pt>
    <dgm:pt modelId="{6903AD0C-3A90-4896-9E5F-86A62B3170C0}" type="pres">
      <dgm:prSet presAssocID="{F63C1461-21C4-4035-B5EA-3A8F42D1DA14}" presName="sibTrans" presStyleLbl="sibTrans2D1" presStyleIdx="2" presStyleCnt="3"/>
      <dgm:spPr/>
      <dgm:t>
        <a:bodyPr/>
        <a:lstStyle/>
        <a:p>
          <a:endParaRPr lang="en-US"/>
        </a:p>
      </dgm:t>
    </dgm:pt>
    <dgm:pt modelId="{E8448AC8-5759-44D6-A4D0-000723213102}" type="pres">
      <dgm:prSet presAssocID="{F63C1461-21C4-4035-B5EA-3A8F42D1DA14}" presName="connectorText" presStyleLbl="sibTrans2D1" presStyleIdx="2" presStyleCnt="3"/>
      <dgm:spPr/>
      <dgm:t>
        <a:bodyPr/>
        <a:lstStyle/>
        <a:p>
          <a:endParaRPr lang="en-US"/>
        </a:p>
      </dgm:t>
    </dgm:pt>
    <dgm:pt modelId="{9BEE8A43-274D-4DED-871F-A417F2113914}" type="pres">
      <dgm:prSet presAssocID="{D0EC7198-7F14-42B8-AECA-AAF63A663DD6}" presName="node" presStyleLbl="node1" presStyleIdx="3" presStyleCnt="4">
        <dgm:presLayoutVars>
          <dgm:bulletEnabled val="1"/>
        </dgm:presLayoutVars>
      </dgm:prSet>
      <dgm:spPr/>
      <dgm:t>
        <a:bodyPr/>
        <a:lstStyle/>
        <a:p>
          <a:endParaRPr lang="en-US"/>
        </a:p>
      </dgm:t>
    </dgm:pt>
  </dgm:ptLst>
  <dgm:cxnLst>
    <dgm:cxn modelId="{1E2A3508-BF48-4C85-ABF4-EF8A61123DCC}" srcId="{7C7F68B9-E537-48AB-91A9-2D47F26140D7}" destId="{B2F57DAF-4863-4BD6-AE89-D292B9975D9B}" srcOrd="1" destOrd="0" parTransId="{0D4DAC48-252C-429A-993A-2806405896FF}" sibTransId="{FED64F2B-033B-46DE-B8BB-3934398CFD5C}"/>
    <dgm:cxn modelId="{787875F3-EB23-43BA-BBB3-E6C6030927C6}" type="presOf" srcId="{F63C1461-21C4-4035-B5EA-3A8F42D1DA14}" destId="{6903AD0C-3A90-4896-9E5F-86A62B3170C0}" srcOrd="0" destOrd="0" presId="urn:microsoft.com/office/officeart/2005/8/layout/process2"/>
    <dgm:cxn modelId="{68642986-D18F-4FC5-A020-C27C166B91CB}" type="presOf" srcId="{5A042741-95CD-4AAF-927F-723F478E35D7}" destId="{C4B33B74-312E-4F1A-B549-8ABF85B8FEEE}" srcOrd="1" destOrd="0" presId="urn:microsoft.com/office/officeart/2005/8/layout/process2"/>
    <dgm:cxn modelId="{73B63941-88C5-45F7-B958-A569F9CA3160}" type="presOf" srcId="{F63C1461-21C4-4035-B5EA-3A8F42D1DA14}" destId="{E8448AC8-5759-44D6-A4D0-000723213102}" srcOrd="1" destOrd="0" presId="urn:microsoft.com/office/officeart/2005/8/layout/process2"/>
    <dgm:cxn modelId="{CFEB3674-C324-4BE8-913D-15F34D81589A}" type="presOf" srcId="{5A042741-95CD-4AAF-927F-723F478E35D7}" destId="{072549CB-8AA3-4AC5-88AC-ECF08292F376}" srcOrd="0" destOrd="0" presId="urn:microsoft.com/office/officeart/2005/8/layout/process2"/>
    <dgm:cxn modelId="{B355340F-A1B0-494C-9909-DB1270106FA9}" type="presOf" srcId="{FED64F2B-033B-46DE-B8BB-3934398CFD5C}" destId="{CBB1D8AC-846D-4AFE-98BD-50F4FB00C80E}" srcOrd="0" destOrd="0" presId="urn:microsoft.com/office/officeart/2005/8/layout/process2"/>
    <dgm:cxn modelId="{FFC23CCC-7795-4CD8-8B4F-092705E79A80}" type="presOf" srcId="{B2F57DAF-4863-4BD6-AE89-D292B9975D9B}" destId="{F9A44B78-48C5-47D3-ABD7-35A95AB24107}" srcOrd="0" destOrd="0" presId="urn:microsoft.com/office/officeart/2005/8/layout/process2"/>
    <dgm:cxn modelId="{E0DA6140-F377-4A82-ACCA-7FA42BD0289A}" srcId="{7C7F68B9-E537-48AB-91A9-2D47F26140D7}" destId="{83D22050-54EC-49CD-98E3-78EE5C20827E}" srcOrd="0" destOrd="0" parTransId="{83F19B37-A40D-4B18-AF12-6ACBB494EE9D}" sibTransId="{5A042741-95CD-4AAF-927F-723F478E35D7}"/>
    <dgm:cxn modelId="{D3774D3B-455C-41B1-9A0F-DD7A7C9513A7}" type="presOf" srcId="{D0EC7198-7F14-42B8-AECA-AAF63A663DD6}" destId="{9BEE8A43-274D-4DED-871F-A417F2113914}" srcOrd="0" destOrd="0" presId="urn:microsoft.com/office/officeart/2005/8/layout/process2"/>
    <dgm:cxn modelId="{10937A48-74C8-4ED1-8B3C-49B50E5BFAA4}" type="presOf" srcId="{83D22050-54EC-49CD-98E3-78EE5C20827E}" destId="{1A935EF8-7CFD-4302-81FA-79193A07D361}" srcOrd="0" destOrd="0" presId="urn:microsoft.com/office/officeart/2005/8/layout/process2"/>
    <dgm:cxn modelId="{8243C627-7F6A-40FC-83A5-FB3C06BAFAE0}" srcId="{7C7F68B9-E537-48AB-91A9-2D47F26140D7}" destId="{1E35B65F-EE8F-41DB-9B44-AC1E87174420}" srcOrd="2" destOrd="0" parTransId="{A4E0DB1C-5BDB-4C42-98E1-3D88E62AC4D0}" sibTransId="{F63C1461-21C4-4035-B5EA-3A8F42D1DA14}"/>
    <dgm:cxn modelId="{66E88BF2-B005-43F1-8A20-68B56E852CB1}" type="presOf" srcId="{FED64F2B-033B-46DE-B8BB-3934398CFD5C}" destId="{D3AB2A64-B6F8-4BCA-AF9E-99F373E4E0B1}" srcOrd="1" destOrd="0" presId="urn:microsoft.com/office/officeart/2005/8/layout/process2"/>
    <dgm:cxn modelId="{17B78B19-F35A-4090-9926-419072F98EF9}" type="presOf" srcId="{7C7F68B9-E537-48AB-91A9-2D47F26140D7}" destId="{61B7ACED-62C7-4772-862F-4787B5210CA5}" srcOrd="0" destOrd="0" presId="urn:microsoft.com/office/officeart/2005/8/layout/process2"/>
    <dgm:cxn modelId="{0EDF129C-EEF5-483B-AF08-3C7C639A447C}" srcId="{7C7F68B9-E537-48AB-91A9-2D47F26140D7}" destId="{D0EC7198-7F14-42B8-AECA-AAF63A663DD6}" srcOrd="3" destOrd="0" parTransId="{C498613A-3A82-42D1-9E3D-4EF7FF5EF679}" sibTransId="{B2D11CB6-D3A1-42B4-A163-54836A81379F}"/>
    <dgm:cxn modelId="{FF1F82F0-715E-4154-866C-5971281153B7}" type="presOf" srcId="{1E35B65F-EE8F-41DB-9B44-AC1E87174420}" destId="{099C20D6-75B8-4EC4-A3FD-9DB2E49DC747}" srcOrd="0" destOrd="0" presId="urn:microsoft.com/office/officeart/2005/8/layout/process2"/>
    <dgm:cxn modelId="{C5C41514-A007-48F3-8649-30CAB8B408A0}" type="presParOf" srcId="{61B7ACED-62C7-4772-862F-4787B5210CA5}" destId="{1A935EF8-7CFD-4302-81FA-79193A07D361}" srcOrd="0" destOrd="0" presId="urn:microsoft.com/office/officeart/2005/8/layout/process2"/>
    <dgm:cxn modelId="{5A953775-C67E-4E45-A684-BBF9B8C4E6FD}" type="presParOf" srcId="{61B7ACED-62C7-4772-862F-4787B5210CA5}" destId="{072549CB-8AA3-4AC5-88AC-ECF08292F376}" srcOrd="1" destOrd="0" presId="urn:microsoft.com/office/officeart/2005/8/layout/process2"/>
    <dgm:cxn modelId="{D7E9F6DA-4125-42A1-B0ED-FA2134A58423}" type="presParOf" srcId="{072549CB-8AA3-4AC5-88AC-ECF08292F376}" destId="{C4B33B74-312E-4F1A-B549-8ABF85B8FEEE}" srcOrd="0" destOrd="0" presId="urn:microsoft.com/office/officeart/2005/8/layout/process2"/>
    <dgm:cxn modelId="{960A6B6B-AE61-4FD5-B310-91801D9E0CB1}" type="presParOf" srcId="{61B7ACED-62C7-4772-862F-4787B5210CA5}" destId="{F9A44B78-48C5-47D3-ABD7-35A95AB24107}" srcOrd="2" destOrd="0" presId="urn:microsoft.com/office/officeart/2005/8/layout/process2"/>
    <dgm:cxn modelId="{5F2641D0-B300-4B93-920D-BFB5BE216B48}" type="presParOf" srcId="{61B7ACED-62C7-4772-862F-4787B5210CA5}" destId="{CBB1D8AC-846D-4AFE-98BD-50F4FB00C80E}" srcOrd="3" destOrd="0" presId="urn:microsoft.com/office/officeart/2005/8/layout/process2"/>
    <dgm:cxn modelId="{4809E7E6-3A62-4E6D-A4A3-3D3D995560DC}" type="presParOf" srcId="{CBB1D8AC-846D-4AFE-98BD-50F4FB00C80E}" destId="{D3AB2A64-B6F8-4BCA-AF9E-99F373E4E0B1}" srcOrd="0" destOrd="0" presId="urn:microsoft.com/office/officeart/2005/8/layout/process2"/>
    <dgm:cxn modelId="{2A72D20A-B081-41C2-96D0-041235074018}" type="presParOf" srcId="{61B7ACED-62C7-4772-862F-4787B5210CA5}" destId="{099C20D6-75B8-4EC4-A3FD-9DB2E49DC747}" srcOrd="4" destOrd="0" presId="urn:microsoft.com/office/officeart/2005/8/layout/process2"/>
    <dgm:cxn modelId="{9816FDC4-907D-48FD-991F-8607871E03C0}" type="presParOf" srcId="{61B7ACED-62C7-4772-862F-4787B5210CA5}" destId="{6903AD0C-3A90-4896-9E5F-86A62B3170C0}" srcOrd="5" destOrd="0" presId="urn:microsoft.com/office/officeart/2005/8/layout/process2"/>
    <dgm:cxn modelId="{AA2D3A05-7298-4273-BA6B-C965BCA6A6A9}" type="presParOf" srcId="{6903AD0C-3A90-4896-9E5F-86A62B3170C0}" destId="{E8448AC8-5759-44D6-A4D0-000723213102}" srcOrd="0" destOrd="0" presId="urn:microsoft.com/office/officeart/2005/8/layout/process2"/>
    <dgm:cxn modelId="{20021763-D613-40A3-8F68-C41AB4ECE97F}" type="presParOf" srcId="{61B7ACED-62C7-4772-862F-4787B5210CA5}" destId="{9BEE8A43-274D-4DED-871F-A417F2113914}"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9715FB-5A01-4A31-98D5-34EF87FDBB9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1BC880DA-3115-44DE-A3A3-BBFEF224DE33}">
      <dgm:prSet phldrT="[Text]" custT="1"/>
      <dgm:spPr/>
      <dgm:t>
        <a:bodyPr/>
        <a:lstStyle/>
        <a:p>
          <a:pPr algn="l"/>
          <a:r>
            <a:rPr lang="en-US" sz="2000" b="1" dirty="0" smtClean="0">
              <a:effectLst/>
            </a:rPr>
            <a:t>Saving of Firewood</a:t>
          </a:r>
          <a:endParaRPr lang="en-US" sz="2000" b="1" dirty="0"/>
        </a:p>
      </dgm:t>
    </dgm:pt>
    <dgm:pt modelId="{232FF55B-2C26-42FC-910A-082991525F32}" type="parTrans" cxnId="{09F099D9-D191-4D4D-B99A-FB91883A9D0C}">
      <dgm:prSet/>
      <dgm:spPr/>
      <dgm:t>
        <a:bodyPr/>
        <a:lstStyle/>
        <a:p>
          <a:endParaRPr lang="en-US"/>
        </a:p>
      </dgm:t>
    </dgm:pt>
    <dgm:pt modelId="{C3EE6FDB-3673-497C-85E2-49A78BD4F63A}" type="sibTrans" cxnId="{09F099D9-D191-4D4D-B99A-FB91883A9D0C}">
      <dgm:prSet/>
      <dgm:spPr/>
      <dgm:t>
        <a:bodyPr/>
        <a:lstStyle/>
        <a:p>
          <a:endParaRPr lang="en-US"/>
        </a:p>
      </dgm:t>
    </dgm:pt>
    <dgm:pt modelId="{58A9ADCD-9D52-47CF-8659-4AD62D0808B0}">
      <dgm:prSet phldrT="[Text]"/>
      <dgm:spPr/>
      <dgm:t>
        <a:bodyPr/>
        <a:lstStyle/>
        <a:p>
          <a:r>
            <a:rPr lang="en-US" dirty="0" smtClean="0">
              <a:effectLst/>
            </a:rPr>
            <a:t>2,000 kg per year</a:t>
          </a:r>
          <a:endParaRPr lang="en-US" dirty="0"/>
        </a:p>
      </dgm:t>
    </dgm:pt>
    <dgm:pt modelId="{0708B8D4-D1AC-463D-AF18-5909D85C0A98}" type="parTrans" cxnId="{5281C43B-3735-40AF-A3AB-843FCE564350}">
      <dgm:prSet/>
      <dgm:spPr/>
      <dgm:t>
        <a:bodyPr/>
        <a:lstStyle/>
        <a:p>
          <a:endParaRPr lang="en-US"/>
        </a:p>
      </dgm:t>
    </dgm:pt>
    <dgm:pt modelId="{AE50D1BA-C08B-412D-AAB0-2978AB4F5ADF}" type="sibTrans" cxnId="{5281C43B-3735-40AF-A3AB-843FCE564350}">
      <dgm:prSet/>
      <dgm:spPr/>
      <dgm:t>
        <a:bodyPr/>
        <a:lstStyle/>
        <a:p>
          <a:endParaRPr lang="en-US"/>
        </a:p>
      </dgm:t>
    </dgm:pt>
    <dgm:pt modelId="{553D5954-7843-41B4-A1A5-0ADDF3BA398A}">
      <dgm:prSet phldrT="[Text]" custT="1"/>
      <dgm:spPr/>
      <dgm:t>
        <a:bodyPr/>
        <a:lstStyle/>
        <a:p>
          <a:pPr algn="l"/>
          <a:r>
            <a:rPr lang="en-US" sz="2000" b="1" dirty="0" smtClean="0">
              <a:effectLst/>
            </a:rPr>
            <a:t>Saving of Kerosene</a:t>
          </a:r>
          <a:endParaRPr lang="en-US" sz="2000" b="1" dirty="0"/>
        </a:p>
      </dgm:t>
    </dgm:pt>
    <dgm:pt modelId="{5023A286-34B5-41C9-9576-0B5904BA55D4}" type="parTrans" cxnId="{F37B4A90-64B8-40D4-824F-9147D5B28F10}">
      <dgm:prSet/>
      <dgm:spPr/>
      <dgm:t>
        <a:bodyPr/>
        <a:lstStyle/>
        <a:p>
          <a:endParaRPr lang="en-US"/>
        </a:p>
      </dgm:t>
    </dgm:pt>
    <dgm:pt modelId="{D7282E39-EAE6-44EA-B3CF-48C6046EF1F7}" type="sibTrans" cxnId="{F37B4A90-64B8-40D4-824F-9147D5B28F10}">
      <dgm:prSet/>
      <dgm:spPr/>
      <dgm:t>
        <a:bodyPr/>
        <a:lstStyle/>
        <a:p>
          <a:endParaRPr lang="en-US"/>
        </a:p>
      </dgm:t>
    </dgm:pt>
    <dgm:pt modelId="{2A5647A1-784F-41DC-B058-17A37EE1AE74}">
      <dgm:prSet phldrT="[Text]"/>
      <dgm:spPr/>
      <dgm:t>
        <a:bodyPr/>
        <a:lstStyle/>
        <a:p>
          <a:r>
            <a:rPr lang="en-US" dirty="0" smtClean="0">
              <a:effectLst/>
            </a:rPr>
            <a:t>32 liters per year</a:t>
          </a:r>
          <a:endParaRPr lang="en-US" dirty="0"/>
        </a:p>
      </dgm:t>
    </dgm:pt>
    <dgm:pt modelId="{D6EABB15-6604-4FD2-AF71-9AC722DAC37B}" type="parTrans" cxnId="{97B54EB8-A74B-4550-B112-815F3A54CBBA}">
      <dgm:prSet/>
      <dgm:spPr/>
      <dgm:t>
        <a:bodyPr/>
        <a:lstStyle/>
        <a:p>
          <a:endParaRPr lang="en-US"/>
        </a:p>
      </dgm:t>
    </dgm:pt>
    <dgm:pt modelId="{86A91E2E-E080-485F-9E1E-DD766FB62B2D}" type="sibTrans" cxnId="{97B54EB8-A74B-4550-B112-815F3A54CBBA}">
      <dgm:prSet/>
      <dgm:spPr/>
      <dgm:t>
        <a:bodyPr/>
        <a:lstStyle/>
        <a:p>
          <a:endParaRPr lang="en-US"/>
        </a:p>
      </dgm:t>
    </dgm:pt>
    <dgm:pt modelId="{9A28605F-D9AB-4462-89C9-98281698B13F}">
      <dgm:prSet phldrT="[Text]" custT="1"/>
      <dgm:spPr/>
      <dgm:t>
        <a:bodyPr/>
        <a:lstStyle/>
        <a:p>
          <a:pPr algn="l"/>
          <a:r>
            <a:rPr lang="en-US" sz="2000" b="1" dirty="0" smtClean="0">
              <a:effectLst/>
            </a:rPr>
            <a:t>Reduction of Greenhouse Gas</a:t>
          </a:r>
        </a:p>
        <a:p>
          <a:pPr algn="l"/>
          <a:r>
            <a:rPr lang="en-US" sz="2000" b="1" dirty="0" smtClean="0">
              <a:effectLst/>
            </a:rPr>
            <a:t>Emissions</a:t>
          </a:r>
          <a:endParaRPr lang="en-US" sz="2000" b="1" dirty="0"/>
        </a:p>
      </dgm:t>
    </dgm:pt>
    <dgm:pt modelId="{300581AE-052C-4A3E-8C3F-A91AE0BBBDA5}" type="parTrans" cxnId="{2C6104A3-8C3F-44D9-9CAA-877F1E3DC855}">
      <dgm:prSet/>
      <dgm:spPr/>
      <dgm:t>
        <a:bodyPr/>
        <a:lstStyle/>
        <a:p>
          <a:endParaRPr lang="en-US"/>
        </a:p>
      </dgm:t>
    </dgm:pt>
    <dgm:pt modelId="{C9D77988-DEFF-4174-BD62-686A54E34AAC}" type="sibTrans" cxnId="{2C6104A3-8C3F-44D9-9CAA-877F1E3DC855}">
      <dgm:prSet/>
      <dgm:spPr/>
      <dgm:t>
        <a:bodyPr/>
        <a:lstStyle/>
        <a:p>
          <a:endParaRPr lang="en-US"/>
        </a:p>
      </dgm:t>
    </dgm:pt>
    <dgm:pt modelId="{595C2DEB-E69E-4589-A584-005DAC069C6F}">
      <dgm:prSet phldrT="[Text]"/>
      <dgm:spPr/>
      <dgm:t>
        <a:bodyPr/>
        <a:lstStyle/>
        <a:p>
          <a:r>
            <a:rPr lang="en-US" dirty="0" smtClean="0">
              <a:effectLst/>
            </a:rPr>
            <a:t>4,900 kg CO</a:t>
          </a:r>
          <a:r>
            <a:rPr lang="en-US" baseline="-25000" dirty="0" smtClean="0">
              <a:effectLst/>
            </a:rPr>
            <a:t>2</a:t>
          </a:r>
          <a:r>
            <a:rPr lang="en-US" dirty="0" smtClean="0">
              <a:effectLst/>
            </a:rPr>
            <a:t> per year</a:t>
          </a:r>
          <a:endParaRPr lang="en-US" dirty="0"/>
        </a:p>
      </dgm:t>
    </dgm:pt>
    <dgm:pt modelId="{CBDE3E83-681D-4D9C-BAF6-0CF65D75926E}" type="parTrans" cxnId="{0FEB778B-AC06-4952-9532-4D660BC03189}">
      <dgm:prSet/>
      <dgm:spPr/>
      <dgm:t>
        <a:bodyPr/>
        <a:lstStyle/>
        <a:p>
          <a:endParaRPr lang="en-US"/>
        </a:p>
      </dgm:t>
    </dgm:pt>
    <dgm:pt modelId="{8D80C22E-2D04-4AF1-BC05-A2A3AC145EA5}" type="sibTrans" cxnId="{0FEB778B-AC06-4952-9532-4D660BC03189}">
      <dgm:prSet/>
      <dgm:spPr/>
      <dgm:t>
        <a:bodyPr/>
        <a:lstStyle/>
        <a:p>
          <a:endParaRPr lang="en-US"/>
        </a:p>
      </dgm:t>
    </dgm:pt>
    <dgm:pt modelId="{58D06EA9-832E-4352-ACE0-EFDA35A868A9}" type="pres">
      <dgm:prSet presAssocID="{3D9715FB-5A01-4A31-98D5-34EF87FDBB95}" presName="Name0" presStyleCnt="0">
        <dgm:presLayoutVars>
          <dgm:dir/>
          <dgm:animLvl val="lvl"/>
          <dgm:resizeHandles val="exact"/>
        </dgm:presLayoutVars>
      </dgm:prSet>
      <dgm:spPr/>
      <dgm:t>
        <a:bodyPr/>
        <a:lstStyle/>
        <a:p>
          <a:endParaRPr lang="en-US"/>
        </a:p>
      </dgm:t>
    </dgm:pt>
    <dgm:pt modelId="{3E752EA7-A45B-40D5-85AF-694429B2BCD7}" type="pres">
      <dgm:prSet presAssocID="{1BC880DA-3115-44DE-A3A3-BBFEF224DE33}" presName="linNode" presStyleCnt="0"/>
      <dgm:spPr/>
    </dgm:pt>
    <dgm:pt modelId="{6BDD740F-C752-4B73-81A6-9DA2BD843473}" type="pres">
      <dgm:prSet presAssocID="{1BC880DA-3115-44DE-A3A3-BBFEF224DE33}" presName="parentText" presStyleLbl="node1" presStyleIdx="0" presStyleCnt="3" custScaleX="219362">
        <dgm:presLayoutVars>
          <dgm:chMax val="1"/>
          <dgm:bulletEnabled val="1"/>
        </dgm:presLayoutVars>
      </dgm:prSet>
      <dgm:spPr/>
      <dgm:t>
        <a:bodyPr/>
        <a:lstStyle/>
        <a:p>
          <a:endParaRPr lang="en-US"/>
        </a:p>
      </dgm:t>
    </dgm:pt>
    <dgm:pt modelId="{A19E9CD5-4E64-4832-AEA5-FD63F1687A4B}" type="pres">
      <dgm:prSet presAssocID="{1BC880DA-3115-44DE-A3A3-BBFEF224DE33}" presName="descendantText" presStyleLbl="alignAccFollowNode1" presStyleIdx="0" presStyleCnt="3">
        <dgm:presLayoutVars>
          <dgm:bulletEnabled val="1"/>
        </dgm:presLayoutVars>
      </dgm:prSet>
      <dgm:spPr/>
      <dgm:t>
        <a:bodyPr/>
        <a:lstStyle/>
        <a:p>
          <a:endParaRPr lang="en-US"/>
        </a:p>
      </dgm:t>
    </dgm:pt>
    <dgm:pt modelId="{CB90AF0C-A8E6-40F3-B5DD-70BC7F1F8DCD}" type="pres">
      <dgm:prSet presAssocID="{C3EE6FDB-3673-497C-85E2-49A78BD4F63A}" presName="sp" presStyleCnt="0"/>
      <dgm:spPr/>
    </dgm:pt>
    <dgm:pt modelId="{DD885501-C3F5-4F8F-994B-B99E5AA8B61B}" type="pres">
      <dgm:prSet presAssocID="{553D5954-7843-41B4-A1A5-0ADDF3BA398A}" presName="linNode" presStyleCnt="0"/>
      <dgm:spPr/>
    </dgm:pt>
    <dgm:pt modelId="{30431D27-3529-4EE2-A199-BA57A575C4C8}" type="pres">
      <dgm:prSet presAssocID="{553D5954-7843-41B4-A1A5-0ADDF3BA398A}" presName="parentText" presStyleLbl="node1" presStyleIdx="1" presStyleCnt="3" custScaleX="219362">
        <dgm:presLayoutVars>
          <dgm:chMax val="1"/>
          <dgm:bulletEnabled val="1"/>
        </dgm:presLayoutVars>
      </dgm:prSet>
      <dgm:spPr/>
      <dgm:t>
        <a:bodyPr/>
        <a:lstStyle/>
        <a:p>
          <a:endParaRPr lang="en-US"/>
        </a:p>
      </dgm:t>
    </dgm:pt>
    <dgm:pt modelId="{9253D233-BE41-4B2F-9CCE-245F9016F44F}" type="pres">
      <dgm:prSet presAssocID="{553D5954-7843-41B4-A1A5-0ADDF3BA398A}" presName="descendantText" presStyleLbl="alignAccFollowNode1" presStyleIdx="1" presStyleCnt="3">
        <dgm:presLayoutVars>
          <dgm:bulletEnabled val="1"/>
        </dgm:presLayoutVars>
      </dgm:prSet>
      <dgm:spPr/>
      <dgm:t>
        <a:bodyPr/>
        <a:lstStyle/>
        <a:p>
          <a:endParaRPr lang="en-US"/>
        </a:p>
      </dgm:t>
    </dgm:pt>
    <dgm:pt modelId="{40B02089-6996-4929-86F0-9B9036C00061}" type="pres">
      <dgm:prSet presAssocID="{D7282E39-EAE6-44EA-B3CF-48C6046EF1F7}" presName="sp" presStyleCnt="0"/>
      <dgm:spPr/>
    </dgm:pt>
    <dgm:pt modelId="{B4A2B615-C492-4B04-8986-57DC8C16820F}" type="pres">
      <dgm:prSet presAssocID="{9A28605F-D9AB-4462-89C9-98281698B13F}" presName="linNode" presStyleCnt="0"/>
      <dgm:spPr/>
    </dgm:pt>
    <dgm:pt modelId="{EA7DC4E0-5F21-4BF7-8DE8-E762D704A36A}" type="pres">
      <dgm:prSet presAssocID="{9A28605F-D9AB-4462-89C9-98281698B13F}" presName="parentText" presStyleLbl="node1" presStyleIdx="2" presStyleCnt="3" custScaleX="219362">
        <dgm:presLayoutVars>
          <dgm:chMax val="1"/>
          <dgm:bulletEnabled val="1"/>
        </dgm:presLayoutVars>
      </dgm:prSet>
      <dgm:spPr/>
      <dgm:t>
        <a:bodyPr/>
        <a:lstStyle/>
        <a:p>
          <a:endParaRPr lang="en-US"/>
        </a:p>
      </dgm:t>
    </dgm:pt>
    <dgm:pt modelId="{EB0B7E3A-DABB-47F9-80F2-01DBD07BFF3D}" type="pres">
      <dgm:prSet presAssocID="{9A28605F-D9AB-4462-89C9-98281698B13F}" presName="descendantText" presStyleLbl="alignAccFollowNode1" presStyleIdx="2" presStyleCnt="3">
        <dgm:presLayoutVars>
          <dgm:bulletEnabled val="1"/>
        </dgm:presLayoutVars>
      </dgm:prSet>
      <dgm:spPr/>
      <dgm:t>
        <a:bodyPr/>
        <a:lstStyle/>
        <a:p>
          <a:endParaRPr lang="en-US"/>
        </a:p>
      </dgm:t>
    </dgm:pt>
  </dgm:ptLst>
  <dgm:cxnLst>
    <dgm:cxn modelId="{5281C43B-3735-40AF-A3AB-843FCE564350}" srcId="{1BC880DA-3115-44DE-A3A3-BBFEF224DE33}" destId="{58A9ADCD-9D52-47CF-8659-4AD62D0808B0}" srcOrd="0" destOrd="0" parTransId="{0708B8D4-D1AC-463D-AF18-5909D85C0A98}" sibTransId="{AE50D1BA-C08B-412D-AAB0-2978AB4F5ADF}"/>
    <dgm:cxn modelId="{F37B4A90-64B8-40D4-824F-9147D5B28F10}" srcId="{3D9715FB-5A01-4A31-98D5-34EF87FDBB95}" destId="{553D5954-7843-41B4-A1A5-0ADDF3BA398A}" srcOrd="1" destOrd="0" parTransId="{5023A286-34B5-41C9-9576-0B5904BA55D4}" sibTransId="{D7282E39-EAE6-44EA-B3CF-48C6046EF1F7}"/>
    <dgm:cxn modelId="{AF5BAC36-1BAB-430E-A696-E13FC02BA1CA}" type="presOf" srcId="{553D5954-7843-41B4-A1A5-0ADDF3BA398A}" destId="{30431D27-3529-4EE2-A199-BA57A575C4C8}" srcOrd="0" destOrd="0" presId="urn:microsoft.com/office/officeart/2005/8/layout/vList5"/>
    <dgm:cxn modelId="{8A9725C3-2BA5-4943-8B4D-2BF5CC38DB34}" type="presOf" srcId="{1BC880DA-3115-44DE-A3A3-BBFEF224DE33}" destId="{6BDD740F-C752-4B73-81A6-9DA2BD843473}" srcOrd="0" destOrd="0" presId="urn:microsoft.com/office/officeart/2005/8/layout/vList5"/>
    <dgm:cxn modelId="{AA4A114C-E74C-4627-961E-F68948E3C76B}" type="presOf" srcId="{58A9ADCD-9D52-47CF-8659-4AD62D0808B0}" destId="{A19E9CD5-4E64-4832-AEA5-FD63F1687A4B}" srcOrd="0" destOrd="0" presId="urn:microsoft.com/office/officeart/2005/8/layout/vList5"/>
    <dgm:cxn modelId="{97B54EB8-A74B-4550-B112-815F3A54CBBA}" srcId="{553D5954-7843-41B4-A1A5-0ADDF3BA398A}" destId="{2A5647A1-784F-41DC-B058-17A37EE1AE74}" srcOrd="0" destOrd="0" parTransId="{D6EABB15-6604-4FD2-AF71-9AC722DAC37B}" sibTransId="{86A91E2E-E080-485F-9E1E-DD766FB62B2D}"/>
    <dgm:cxn modelId="{2C6104A3-8C3F-44D9-9CAA-877F1E3DC855}" srcId="{3D9715FB-5A01-4A31-98D5-34EF87FDBB95}" destId="{9A28605F-D9AB-4462-89C9-98281698B13F}" srcOrd="2" destOrd="0" parTransId="{300581AE-052C-4A3E-8C3F-A91AE0BBBDA5}" sibTransId="{C9D77988-DEFF-4174-BD62-686A54E34AAC}"/>
    <dgm:cxn modelId="{FC40F954-72A4-4A47-B8EA-09BA1F217A20}" type="presOf" srcId="{3D9715FB-5A01-4A31-98D5-34EF87FDBB95}" destId="{58D06EA9-832E-4352-ACE0-EFDA35A868A9}" srcOrd="0" destOrd="0" presId="urn:microsoft.com/office/officeart/2005/8/layout/vList5"/>
    <dgm:cxn modelId="{09F099D9-D191-4D4D-B99A-FB91883A9D0C}" srcId="{3D9715FB-5A01-4A31-98D5-34EF87FDBB95}" destId="{1BC880DA-3115-44DE-A3A3-BBFEF224DE33}" srcOrd="0" destOrd="0" parTransId="{232FF55B-2C26-42FC-910A-082991525F32}" sibTransId="{C3EE6FDB-3673-497C-85E2-49A78BD4F63A}"/>
    <dgm:cxn modelId="{39C50810-934A-4024-92D2-BC8B44E263DF}" type="presOf" srcId="{2A5647A1-784F-41DC-B058-17A37EE1AE74}" destId="{9253D233-BE41-4B2F-9CCE-245F9016F44F}" srcOrd="0" destOrd="0" presId="urn:microsoft.com/office/officeart/2005/8/layout/vList5"/>
    <dgm:cxn modelId="{281F0FD7-D002-4DC4-9266-B09D1EB274B3}" type="presOf" srcId="{9A28605F-D9AB-4462-89C9-98281698B13F}" destId="{EA7DC4E0-5F21-4BF7-8DE8-E762D704A36A}" srcOrd="0" destOrd="0" presId="urn:microsoft.com/office/officeart/2005/8/layout/vList5"/>
    <dgm:cxn modelId="{0FEB778B-AC06-4952-9532-4D660BC03189}" srcId="{9A28605F-D9AB-4462-89C9-98281698B13F}" destId="{595C2DEB-E69E-4589-A584-005DAC069C6F}" srcOrd="0" destOrd="0" parTransId="{CBDE3E83-681D-4D9C-BAF6-0CF65D75926E}" sibTransId="{8D80C22E-2D04-4AF1-BC05-A2A3AC145EA5}"/>
    <dgm:cxn modelId="{38C3C3E4-2DE7-48BF-B640-38B0FC157BF6}" type="presOf" srcId="{595C2DEB-E69E-4589-A584-005DAC069C6F}" destId="{EB0B7E3A-DABB-47F9-80F2-01DBD07BFF3D}" srcOrd="0" destOrd="0" presId="urn:microsoft.com/office/officeart/2005/8/layout/vList5"/>
    <dgm:cxn modelId="{AA5FD486-7C1B-4C98-AEE8-FB5877572B8A}" type="presParOf" srcId="{58D06EA9-832E-4352-ACE0-EFDA35A868A9}" destId="{3E752EA7-A45B-40D5-85AF-694429B2BCD7}" srcOrd="0" destOrd="0" presId="urn:microsoft.com/office/officeart/2005/8/layout/vList5"/>
    <dgm:cxn modelId="{91EC94E8-82AA-4097-8CDB-2F6557F7DC2F}" type="presParOf" srcId="{3E752EA7-A45B-40D5-85AF-694429B2BCD7}" destId="{6BDD740F-C752-4B73-81A6-9DA2BD843473}" srcOrd="0" destOrd="0" presId="urn:microsoft.com/office/officeart/2005/8/layout/vList5"/>
    <dgm:cxn modelId="{293F9332-B480-4A76-AB7B-D4E204E884F0}" type="presParOf" srcId="{3E752EA7-A45B-40D5-85AF-694429B2BCD7}" destId="{A19E9CD5-4E64-4832-AEA5-FD63F1687A4B}" srcOrd="1" destOrd="0" presId="urn:microsoft.com/office/officeart/2005/8/layout/vList5"/>
    <dgm:cxn modelId="{D28E8598-820E-4AA0-A97C-653A5E1431BB}" type="presParOf" srcId="{58D06EA9-832E-4352-ACE0-EFDA35A868A9}" destId="{CB90AF0C-A8E6-40F3-B5DD-70BC7F1F8DCD}" srcOrd="1" destOrd="0" presId="urn:microsoft.com/office/officeart/2005/8/layout/vList5"/>
    <dgm:cxn modelId="{80EB2122-0878-4B0A-987D-098C3BF17B1B}" type="presParOf" srcId="{58D06EA9-832E-4352-ACE0-EFDA35A868A9}" destId="{DD885501-C3F5-4F8F-994B-B99E5AA8B61B}" srcOrd="2" destOrd="0" presId="urn:microsoft.com/office/officeart/2005/8/layout/vList5"/>
    <dgm:cxn modelId="{6CA87013-A1FB-4094-AA9B-E8CAB2E8C6D9}" type="presParOf" srcId="{DD885501-C3F5-4F8F-994B-B99E5AA8B61B}" destId="{30431D27-3529-4EE2-A199-BA57A575C4C8}" srcOrd="0" destOrd="0" presId="urn:microsoft.com/office/officeart/2005/8/layout/vList5"/>
    <dgm:cxn modelId="{96DCF69C-FC11-4BF4-8EA3-F2CA80FC5275}" type="presParOf" srcId="{DD885501-C3F5-4F8F-994B-B99E5AA8B61B}" destId="{9253D233-BE41-4B2F-9CCE-245F9016F44F}" srcOrd="1" destOrd="0" presId="urn:microsoft.com/office/officeart/2005/8/layout/vList5"/>
    <dgm:cxn modelId="{9DFD565B-8D6D-4470-8DDD-1C510B021C12}" type="presParOf" srcId="{58D06EA9-832E-4352-ACE0-EFDA35A868A9}" destId="{40B02089-6996-4929-86F0-9B9036C00061}" srcOrd="3" destOrd="0" presId="urn:microsoft.com/office/officeart/2005/8/layout/vList5"/>
    <dgm:cxn modelId="{FFC14717-8B4A-4859-9460-0B6D6DBAC32F}" type="presParOf" srcId="{58D06EA9-832E-4352-ACE0-EFDA35A868A9}" destId="{B4A2B615-C492-4B04-8986-57DC8C16820F}" srcOrd="4" destOrd="0" presId="urn:microsoft.com/office/officeart/2005/8/layout/vList5"/>
    <dgm:cxn modelId="{C7E11075-FE21-45AA-85E2-FB1274B99B9B}" type="presParOf" srcId="{B4A2B615-C492-4B04-8986-57DC8C16820F}" destId="{EA7DC4E0-5F21-4BF7-8DE8-E762D704A36A}" srcOrd="0" destOrd="0" presId="urn:microsoft.com/office/officeart/2005/8/layout/vList5"/>
    <dgm:cxn modelId="{BF9A36A1-7DF0-4738-8159-20F0593BEE64}" type="presParOf" srcId="{B4A2B615-C492-4B04-8986-57DC8C16820F}" destId="{EB0B7E3A-DABB-47F9-80F2-01DBD07BFF3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9715FB-5A01-4A31-98D5-34EF87FDBB9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1BC880DA-3115-44DE-A3A3-BBFEF224DE33}">
      <dgm:prSet phldrT="[Text]" custT="1"/>
      <dgm:spPr/>
      <dgm:t>
        <a:bodyPr/>
        <a:lstStyle/>
        <a:p>
          <a:pPr algn="l"/>
          <a:r>
            <a:rPr lang="en-US" sz="2000" b="1" dirty="0" smtClean="0"/>
            <a:t>Reduction of Workload (Cooking + Collecting)</a:t>
          </a:r>
          <a:endParaRPr lang="en-US" sz="2000" b="1" dirty="0"/>
        </a:p>
      </dgm:t>
    </dgm:pt>
    <dgm:pt modelId="{232FF55B-2C26-42FC-910A-082991525F32}" type="parTrans" cxnId="{09F099D9-D191-4D4D-B99A-FB91883A9D0C}">
      <dgm:prSet/>
      <dgm:spPr/>
      <dgm:t>
        <a:bodyPr/>
        <a:lstStyle/>
        <a:p>
          <a:endParaRPr lang="en-US"/>
        </a:p>
      </dgm:t>
    </dgm:pt>
    <dgm:pt modelId="{C3EE6FDB-3673-497C-85E2-49A78BD4F63A}" type="sibTrans" cxnId="{09F099D9-D191-4D4D-B99A-FB91883A9D0C}">
      <dgm:prSet/>
      <dgm:spPr/>
      <dgm:t>
        <a:bodyPr/>
        <a:lstStyle/>
        <a:p>
          <a:endParaRPr lang="en-US"/>
        </a:p>
      </dgm:t>
    </dgm:pt>
    <dgm:pt modelId="{58A9ADCD-9D52-47CF-8659-4AD62D0808B0}">
      <dgm:prSet phldrT="[Text]"/>
      <dgm:spPr/>
      <dgm:t>
        <a:bodyPr/>
        <a:lstStyle/>
        <a:p>
          <a:r>
            <a:rPr lang="en-US" dirty="0" smtClean="0"/>
            <a:t>1,100 hours per year</a:t>
          </a:r>
          <a:br>
            <a:rPr lang="en-US" dirty="0" smtClean="0"/>
          </a:br>
          <a:r>
            <a:rPr lang="en-US" dirty="0" smtClean="0"/>
            <a:t>(3 hours per day)</a:t>
          </a:r>
          <a:endParaRPr lang="en-US" dirty="0"/>
        </a:p>
      </dgm:t>
    </dgm:pt>
    <dgm:pt modelId="{0708B8D4-D1AC-463D-AF18-5909D85C0A98}" type="parTrans" cxnId="{5281C43B-3735-40AF-A3AB-843FCE564350}">
      <dgm:prSet/>
      <dgm:spPr/>
      <dgm:t>
        <a:bodyPr/>
        <a:lstStyle/>
        <a:p>
          <a:endParaRPr lang="en-US"/>
        </a:p>
      </dgm:t>
    </dgm:pt>
    <dgm:pt modelId="{AE50D1BA-C08B-412D-AAB0-2978AB4F5ADF}" type="sibTrans" cxnId="{5281C43B-3735-40AF-A3AB-843FCE564350}">
      <dgm:prSet/>
      <dgm:spPr/>
      <dgm:t>
        <a:bodyPr/>
        <a:lstStyle/>
        <a:p>
          <a:endParaRPr lang="en-US"/>
        </a:p>
      </dgm:t>
    </dgm:pt>
    <dgm:pt modelId="{553D5954-7843-41B4-A1A5-0ADDF3BA398A}">
      <dgm:prSet phldrT="[Text]" custT="1"/>
      <dgm:spPr/>
      <dgm:t>
        <a:bodyPr/>
        <a:lstStyle/>
        <a:p>
          <a:pPr algn="l"/>
          <a:r>
            <a:rPr lang="en-US" sz="2000" b="1" dirty="0" smtClean="0"/>
            <a:t>Improvement of Sanitation</a:t>
          </a:r>
        </a:p>
        <a:p>
          <a:pPr algn="l"/>
          <a:r>
            <a:rPr lang="en-US" sz="2000" b="1" dirty="0" smtClean="0"/>
            <a:t>And Health (Human &amp; Animal)</a:t>
          </a:r>
          <a:endParaRPr lang="en-US" sz="2000" b="1" dirty="0"/>
        </a:p>
      </dgm:t>
    </dgm:pt>
    <dgm:pt modelId="{5023A286-34B5-41C9-9576-0B5904BA55D4}" type="parTrans" cxnId="{F37B4A90-64B8-40D4-824F-9147D5B28F10}">
      <dgm:prSet/>
      <dgm:spPr/>
      <dgm:t>
        <a:bodyPr/>
        <a:lstStyle/>
        <a:p>
          <a:endParaRPr lang="en-US"/>
        </a:p>
      </dgm:t>
    </dgm:pt>
    <dgm:pt modelId="{D7282E39-EAE6-44EA-B3CF-48C6046EF1F7}" type="sibTrans" cxnId="{F37B4A90-64B8-40D4-824F-9147D5B28F10}">
      <dgm:prSet/>
      <dgm:spPr/>
      <dgm:t>
        <a:bodyPr/>
        <a:lstStyle/>
        <a:p>
          <a:endParaRPr lang="en-US"/>
        </a:p>
      </dgm:t>
    </dgm:pt>
    <dgm:pt modelId="{2A5647A1-784F-41DC-B058-17A37EE1AE74}">
      <dgm:prSet phldrT="[Text]"/>
      <dgm:spPr/>
      <dgm:t>
        <a:bodyPr/>
        <a:lstStyle/>
        <a:p>
          <a:r>
            <a:rPr lang="en-US" dirty="0" smtClean="0"/>
            <a:t>Reduced disease outbreaks</a:t>
          </a:r>
          <a:endParaRPr lang="en-US" dirty="0"/>
        </a:p>
      </dgm:t>
    </dgm:pt>
    <dgm:pt modelId="{D6EABB15-6604-4FD2-AF71-9AC722DAC37B}" type="parTrans" cxnId="{97B54EB8-A74B-4550-B112-815F3A54CBBA}">
      <dgm:prSet/>
      <dgm:spPr/>
      <dgm:t>
        <a:bodyPr/>
        <a:lstStyle/>
        <a:p>
          <a:endParaRPr lang="en-US"/>
        </a:p>
      </dgm:t>
    </dgm:pt>
    <dgm:pt modelId="{86A91E2E-E080-485F-9E1E-DD766FB62B2D}" type="sibTrans" cxnId="{97B54EB8-A74B-4550-B112-815F3A54CBBA}">
      <dgm:prSet/>
      <dgm:spPr/>
      <dgm:t>
        <a:bodyPr/>
        <a:lstStyle/>
        <a:p>
          <a:endParaRPr lang="en-US"/>
        </a:p>
      </dgm:t>
    </dgm:pt>
    <dgm:pt modelId="{DACEA2CB-04BE-5D45-BD95-A3336FAF1AE0}">
      <dgm:prSet phldrT="[Text]"/>
      <dgm:spPr/>
      <dgm:t>
        <a:bodyPr/>
        <a:lstStyle/>
        <a:p>
          <a:r>
            <a:rPr lang="en-US" dirty="0" smtClean="0"/>
            <a:t>Reduced per capita spending on healthcare</a:t>
          </a:r>
          <a:endParaRPr lang="en-US" dirty="0"/>
        </a:p>
      </dgm:t>
    </dgm:pt>
    <dgm:pt modelId="{FD70034B-53C6-054D-9EF7-46D2D0EA64DA}" type="parTrans" cxnId="{11394CAE-BAEC-AA44-BF6A-779071BC8AD6}">
      <dgm:prSet/>
      <dgm:spPr/>
    </dgm:pt>
    <dgm:pt modelId="{75B81AAE-1AD1-2947-A455-80D8EADDD154}" type="sibTrans" cxnId="{11394CAE-BAEC-AA44-BF6A-779071BC8AD6}">
      <dgm:prSet/>
      <dgm:spPr/>
    </dgm:pt>
    <dgm:pt modelId="{58D06EA9-832E-4352-ACE0-EFDA35A868A9}" type="pres">
      <dgm:prSet presAssocID="{3D9715FB-5A01-4A31-98D5-34EF87FDBB95}" presName="Name0" presStyleCnt="0">
        <dgm:presLayoutVars>
          <dgm:dir/>
          <dgm:animLvl val="lvl"/>
          <dgm:resizeHandles val="exact"/>
        </dgm:presLayoutVars>
      </dgm:prSet>
      <dgm:spPr/>
      <dgm:t>
        <a:bodyPr/>
        <a:lstStyle/>
        <a:p>
          <a:endParaRPr lang="en-US"/>
        </a:p>
      </dgm:t>
    </dgm:pt>
    <dgm:pt modelId="{3E752EA7-A45B-40D5-85AF-694429B2BCD7}" type="pres">
      <dgm:prSet presAssocID="{1BC880DA-3115-44DE-A3A3-BBFEF224DE33}" presName="linNode" presStyleCnt="0"/>
      <dgm:spPr/>
    </dgm:pt>
    <dgm:pt modelId="{6BDD740F-C752-4B73-81A6-9DA2BD843473}" type="pres">
      <dgm:prSet presAssocID="{1BC880DA-3115-44DE-A3A3-BBFEF224DE33}" presName="parentText" presStyleLbl="node1" presStyleIdx="0" presStyleCnt="2" custScaleX="219362">
        <dgm:presLayoutVars>
          <dgm:chMax val="1"/>
          <dgm:bulletEnabled val="1"/>
        </dgm:presLayoutVars>
      </dgm:prSet>
      <dgm:spPr/>
      <dgm:t>
        <a:bodyPr/>
        <a:lstStyle/>
        <a:p>
          <a:endParaRPr lang="en-US"/>
        </a:p>
      </dgm:t>
    </dgm:pt>
    <dgm:pt modelId="{A19E9CD5-4E64-4832-AEA5-FD63F1687A4B}" type="pres">
      <dgm:prSet presAssocID="{1BC880DA-3115-44DE-A3A3-BBFEF224DE33}" presName="descendantText" presStyleLbl="alignAccFollowNode1" presStyleIdx="0" presStyleCnt="2">
        <dgm:presLayoutVars>
          <dgm:bulletEnabled val="1"/>
        </dgm:presLayoutVars>
      </dgm:prSet>
      <dgm:spPr/>
      <dgm:t>
        <a:bodyPr/>
        <a:lstStyle/>
        <a:p>
          <a:endParaRPr lang="en-US"/>
        </a:p>
      </dgm:t>
    </dgm:pt>
    <dgm:pt modelId="{CB90AF0C-A8E6-40F3-B5DD-70BC7F1F8DCD}" type="pres">
      <dgm:prSet presAssocID="{C3EE6FDB-3673-497C-85E2-49A78BD4F63A}" presName="sp" presStyleCnt="0"/>
      <dgm:spPr/>
    </dgm:pt>
    <dgm:pt modelId="{DD885501-C3F5-4F8F-994B-B99E5AA8B61B}" type="pres">
      <dgm:prSet presAssocID="{553D5954-7843-41B4-A1A5-0ADDF3BA398A}" presName="linNode" presStyleCnt="0"/>
      <dgm:spPr/>
    </dgm:pt>
    <dgm:pt modelId="{30431D27-3529-4EE2-A199-BA57A575C4C8}" type="pres">
      <dgm:prSet presAssocID="{553D5954-7843-41B4-A1A5-0ADDF3BA398A}" presName="parentText" presStyleLbl="node1" presStyleIdx="1" presStyleCnt="2" custScaleX="219362">
        <dgm:presLayoutVars>
          <dgm:chMax val="1"/>
          <dgm:bulletEnabled val="1"/>
        </dgm:presLayoutVars>
      </dgm:prSet>
      <dgm:spPr/>
      <dgm:t>
        <a:bodyPr/>
        <a:lstStyle/>
        <a:p>
          <a:endParaRPr lang="en-US"/>
        </a:p>
      </dgm:t>
    </dgm:pt>
    <dgm:pt modelId="{9253D233-BE41-4B2F-9CCE-245F9016F44F}" type="pres">
      <dgm:prSet presAssocID="{553D5954-7843-41B4-A1A5-0ADDF3BA398A}" presName="descendantText" presStyleLbl="alignAccFollowNode1" presStyleIdx="1" presStyleCnt="2">
        <dgm:presLayoutVars>
          <dgm:bulletEnabled val="1"/>
        </dgm:presLayoutVars>
      </dgm:prSet>
      <dgm:spPr/>
      <dgm:t>
        <a:bodyPr/>
        <a:lstStyle/>
        <a:p>
          <a:endParaRPr lang="en-US"/>
        </a:p>
      </dgm:t>
    </dgm:pt>
  </dgm:ptLst>
  <dgm:cxnLst>
    <dgm:cxn modelId="{5281C43B-3735-40AF-A3AB-843FCE564350}" srcId="{1BC880DA-3115-44DE-A3A3-BBFEF224DE33}" destId="{58A9ADCD-9D52-47CF-8659-4AD62D0808B0}" srcOrd="0" destOrd="0" parTransId="{0708B8D4-D1AC-463D-AF18-5909D85C0A98}" sibTransId="{AE50D1BA-C08B-412D-AAB0-2978AB4F5ADF}"/>
    <dgm:cxn modelId="{FEC7CE94-2874-4F52-8400-9308365FEFC8}" type="presOf" srcId="{1BC880DA-3115-44DE-A3A3-BBFEF224DE33}" destId="{6BDD740F-C752-4B73-81A6-9DA2BD843473}" srcOrd="0" destOrd="0" presId="urn:microsoft.com/office/officeart/2005/8/layout/vList5"/>
    <dgm:cxn modelId="{F37B4A90-64B8-40D4-824F-9147D5B28F10}" srcId="{3D9715FB-5A01-4A31-98D5-34EF87FDBB95}" destId="{553D5954-7843-41B4-A1A5-0ADDF3BA398A}" srcOrd="1" destOrd="0" parTransId="{5023A286-34B5-41C9-9576-0B5904BA55D4}" sibTransId="{D7282E39-EAE6-44EA-B3CF-48C6046EF1F7}"/>
    <dgm:cxn modelId="{AE3D4AE4-5FB9-4C1A-A0F1-3ACFFA6ABFBB}" type="presOf" srcId="{3D9715FB-5A01-4A31-98D5-34EF87FDBB95}" destId="{58D06EA9-832E-4352-ACE0-EFDA35A868A9}" srcOrd="0" destOrd="0" presId="urn:microsoft.com/office/officeart/2005/8/layout/vList5"/>
    <dgm:cxn modelId="{DA60F53A-F4B4-4C47-AA23-924E5FC4EE3D}" type="presOf" srcId="{553D5954-7843-41B4-A1A5-0ADDF3BA398A}" destId="{30431D27-3529-4EE2-A199-BA57A575C4C8}" srcOrd="0" destOrd="0" presId="urn:microsoft.com/office/officeart/2005/8/layout/vList5"/>
    <dgm:cxn modelId="{97B54EB8-A74B-4550-B112-815F3A54CBBA}" srcId="{553D5954-7843-41B4-A1A5-0ADDF3BA398A}" destId="{2A5647A1-784F-41DC-B058-17A37EE1AE74}" srcOrd="0" destOrd="0" parTransId="{D6EABB15-6604-4FD2-AF71-9AC722DAC37B}" sibTransId="{86A91E2E-E080-485F-9E1E-DD766FB62B2D}"/>
    <dgm:cxn modelId="{029208C4-9E4D-AC45-A9AF-466FD702ABFB}" type="presOf" srcId="{DACEA2CB-04BE-5D45-BD95-A3336FAF1AE0}" destId="{9253D233-BE41-4B2F-9CCE-245F9016F44F}" srcOrd="0" destOrd="1" presId="urn:microsoft.com/office/officeart/2005/8/layout/vList5"/>
    <dgm:cxn modelId="{0BF8AD40-5226-4741-BEE4-AECFCD3B469C}" type="presOf" srcId="{2A5647A1-784F-41DC-B058-17A37EE1AE74}" destId="{9253D233-BE41-4B2F-9CCE-245F9016F44F}" srcOrd="0" destOrd="0" presId="urn:microsoft.com/office/officeart/2005/8/layout/vList5"/>
    <dgm:cxn modelId="{09F099D9-D191-4D4D-B99A-FB91883A9D0C}" srcId="{3D9715FB-5A01-4A31-98D5-34EF87FDBB95}" destId="{1BC880DA-3115-44DE-A3A3-BBFEF224DE33}" srcOrd="0" destOrd="0" parTransId="{232FF55B-2C26-42FC-910A-082991525F32}" sibTransId="{C3EE6FDB-3673-497C-85E2-49A78BD4F63A}"/>
    <dgm:cxn modelId="{11394CAE-BAEC-AA44-BF6A-779071BC8AD6}" srcId="{553D5954-7843-41B4-A1A5-0ADDF3BA398A}" destId="{DACEA2CB-04BE-5D45-BD95-A3336FAF1AE0}" srcOrd="1" destOrd="0" parTransId="{FD70034B-53C6-054D-9EF7-46D2D0EA64DA}" sibTransId="{75B81AAE-1AD1-2947-A455-80D8EADDD154}"/>
    <dgm:cxn modelId="{62D39FA0-7764-48E4-917A-A6FFFD9ED861}" type="presOf" srcId="{58A9ADCD-9D52-47CF-8659-4AD62D0808B0}" destId="{A19E9CD5-4E64-4832-AEA5-FD63F1687A4B}" srcOrd="0" destOrd="0" presId="urn:microsoft.com/office/officeart/2005/8/layout/vList5"/>
    <dgm:cxn modelId="{8CB0C0D4-1687-4A5B-B24E-B25809DB01E5}" type="presParOf" srcId="{58D06EA9-832E-4352-ACE0-EFDA35A868A9}" destId="{3E752EA7-A45B-40D5-85AF-694429B2BCD7}" srcOrd="0" destOrd="0" presId="urn:microsoft.com/office/officeart/2005/8/layout/vList5"/>
    <dgm:cxn modelId="{5B0F3988-A951-4453-A4E1-BBCC3946BEA3}" type="presParOf" srcId="{3E752EA7-A45B-40D5-85AF-694429B2BCD7}" destId="{6BDD740F-C752-4B73-81A6-9DA2BD843473}" srcOrd="0" destOrd="0" presId="urn:microsoft.com/office/officeart/2005/8/layout/vList5"/>
    <dgm:cxn modelId="{ADEFC804-C1A2-4784-929E-2112A161177F}" type="presParOf" srcId="{3E752EA7-A45B-40D5-85AF-694429B2BCD7}" destId="{A19E9CD5-4E64-4832-AEA5-FD63F1687A4B}" srcOrd="1" destOrd="0" presId="urn:microsoft.com/office/officeart/2005/8/layout/vList5"/>
    <dgm:cxn modelId="{65E9574E-72EE-4844-BC5D-80C5DEAB7562}" type="presParOf" srcId="{58D06EA9-832E-4352-ACE0-EFDA35A868A9}" destId="{CB90AF0C-A8E6-40F3-B5DD-70BC7F1F8DCD}" srcOrd="1" destOrd="0" presId="urn:microsoft.com/office/officeart/2005/8/layout/vList5"/>
    <dgm:cxn modelId="{95E4C4B4-500F-40C5-B6D5-63B65D3F3A93}" type="presParOf" srcId="{58D06EA9-832E-4352-ACE0-EFDA35A868A9}" destId="{DD885501-C3F5-4F8F-994B-B99E5AA8B61B}" srcOrd="2" destOrd="0" presId="urn:microsoft.com/office/officeart/2005/8/layout/vList5"/>
    <dgm:cxn modelId="{A6BA5BD3-F9D9-473B-83B0-CFCC9A378736}" type="presParOf" srcId="{DD885501-C3F5-4F8F-994B-B99E5AA8B61B}" destId="{30431D27-3529-4EE2-A199-BA57A575C4C8}" srcOrd="0" destOrd="0" presId="urn:microsoft.com/office/officeart/2005/8/layout/vList5"/>
    <dgm:cxn modelId="{114CBA0B-2062-4088-ADE6-CFA1E2A92B0F}" type="presParOf" srcId="{DD885501-C3F5-4F8F-994B-B99E5AA8B61B}" destId="{9253D233-BE41-4B2F-9CCE-245F9016F4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9715FB-5A01-4A31-98D5-34EF87FDBB9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1BC880DA-3115-44DE-A3A3-BBFEF224DE33}">
      <dgm:prSet phldrT="[Text]" custT="1"/>
      <dgm:spPr/>
      <dgm:t>
        <a:bodyPr/>
        <a:lstStyle/>
        <a:p>
          <a:pPr algn="l"/>
          <a:r>
            <a:rPr lang="en-US" sz="2000" b="1" dirty="0" smtClean="0"/>
            <a:t>Savings of Fuel Cost </a:t>
          </a:r>
          <a:endParaRPr lang="en-US" sz="2000" b="1" dirty="0"/>
        </a:p>
      </dgm:t>
    </dgm:pt>
    <dgm:pt modelId="{232FF55B-2C26-42FC-910A-082991525F32}" type="parTrans" cxnId="{09F099D9-D191-4D4D-B99A-FB91883A9D0C}">
      <dgm:prSet/>
      <dgm:spPr/>
      <dgm:t>
        <a:bodyPr/>
        <a:lstStyle/>
        <a:p>
          <a:endParaRPr lang="en-US"/>
        </a:p>
      </dgm:t>
    </dgm:pt>
    <dgm:pt modelId="{C3EE6FDB-3673-497C-85E2-49A78BD4F63A}" type="sibTrans" cxnId="{09F099D9-D191-4D4D-B99A-FB91883A9D0C}">
      <dgm:prSet/>
      <dgm:spPr/>
      <dgm:t>
        <a:bodyPr/>
        <a:lstStyle/>
        <a:p>
          <a:endParaRPr lang="en-US"/>
        </a:p>
      </dgm:t>
    </dgm:pt>
    <dgm:pt modelId="{58A9ADCD-9D52-47CF-8659-4AD62D0808B0}">
      <dgm:prSet phldrT="[Text]"/>
      <dgm:spPr/>
      <dgm:t>
        <a:bodyPr/>
        <a:lstStyle/>
        <a:p>
          <a:r>
            <a:rPr lang="en-US" dirty="0" smtClean="0"/>
            <a:t>$140 - 200 per year</a:t>
          </a:r>
          <a:endParaRPr lang="en-US" dirty="0"/>
        </a:p>
      </dgm:t>
    </dgm:pt>
    <dgm:pt modelId="{0708B8D4-D1AC-463D-AF18-5909D85C0A98}" type="parTrans" cxnId="{5281C43B-3735-40AF-A3AB-843FCE564350}">
      <dgm:prSet/>
      <dgm:spPr/>
      <dgm:t>
        <a:bodyPr/>
        <a:lstStyle/>
        <a:p>
          <a:endParaRPr lang="en-US"/>
        </a:p>
      </dgm:t>
    </dgm:pt>
    <dgm:pt modelId="{AE50D1BA-C08B-412D-AAB0-2978AB4F5ADF}" type="sibTrans" cxnId="{5281C43B-3735-40AF-A3AB-843FCE564350}">
      <dgm:prSet/>
      <dgm:spPr/>
      <dgm:t>
        <a:bodyPr/>
        <a:lstStyle/>
        <a:p>
          <a:endParaRPr lang="en-US"/>
        </a:p>
      </dgm:t>
    </dgm:pt>
    <dgm:pt modelId="{553D5954-7843-41B4-A1A5-0ADDF3BA398A}">
      <dgm:prSet phldrT="[Text]" custT="1"/>
      <dgm:spPr/>
      <dgm:t>
        <a:bodyPr/>
        <a:lstStyle/>
        <a:p>
          <a:pPr algn="l"/>
          <a:r>
            <a:rPr lang="en-US" sz="2000" b="1" dirty="0" smtClean="0"/>
            <a:t>Increase Crop Yield (Using Fertilizer)</a:t>
          </a:r>
          <a:endParaRPr lang="en-US" sz="2000" b="1" dirty="0"/>
        </a:p>
      </dgm:t>
    </dgm:pt>
    <dgm:pt modelId="{5023A286-34B5-41C9-9576-0B5904BA55D4}" type="parTrans" cxnId="{F37B4A90-64B8-40D4-824F-9147D5B28F10}">
      <dgm:prSet/>
      <dgm:spPr/>
      <dgm:t>
        <a:bodyPr/>
        <a:lstStyle/>
        <a:p>
          <a:endParaRPr lang="en-US"/>
        </a:p>
      </dgm:t>
    </dgm:pt>
    <dgm:pt modelId="{D7282E39-EAE6-44EA-B3CF-48C6046EF1F7}" type="sibTrans" cxnId="{F37B4A90-64B8-40D4-824F-9147D5B28F10}">
      <dgm:prSet/>
      <dgm:spPr/>
      <dgm:t>
        <a:bodyPr/>
        <a:lstStyle/>
        <a:p>
          <a:endParaRPr lang="en-US"/>
        </a:p>
      </dgm:t>
    </dgm:pt>
    <dgm:pt modelId="{2A5647A1-784F-41DC-B058-17A37EE1AE74}">
      <dgm:prSet phldrT="[Text]"/>
      <dgm:spPr/>
      <dgm:t>
        <a:bodyPr/>
        <a:lstStyle/>
        <a:p>
          <a:r>
            <a:rPr lang="en-US" dirty="0" smtClean="0"/>
            <a:t>5-20%</a:t>
          </a:r>
          <a:endParaRPr lang="en-US" dirty="0"/>
        </a:p>
      </dgm:t>
    </dgm:pt>
    <dgm:pt modelId="{D6EABB15-6604-4FD2-AF71-9AC722DAC37B}" type="parTrans" cxnId="{97B54EB8-A74B-4550-B112-815F3A54CBBA}">
      <dgm:prSet/>
      <dgm:spPr/>
      <dgm:t>
        <a:bodyPr/>
        <a:lstStyle/>
        <a:p>
          <a:endParaRPr lang="en-US"/>
        </a:p>
      </dgm:t>
    </dgm:pt>
    <dgm:pt modelId="{86A91E2E-E080-485F-9E1E-DD766FB62B2D}" type="sibTrans" cxnId="{97B54EB8-A74B-4550-B112-815F3A54CBBA}">
      <dgm:prSet/>
      <dgm:spPr/>
      <dgm:t>
        <a:bodyPr/>
        <a:lstStyle/>
        <a:p>
          <a:endParaRPr lang="en-US"/>
        </a:p>
      </dgm:t>
    </dgm:pt>
    <dgm:pt modelId="{B398DD57-26E1-463A-9B4A-87F8BB4DF5F0}">
      <dgm:prSet/>
      <dgm:spPr/>
      <dgm:t>
        <a:bodyPr/>
        <a:lstStyle/>
        <a:p>
          <a:r>
            <a:rPr lang="en-US" dirty="0" smtClean="0"/>
            <a:t>67%</a:t>
          </a:r>
          <a:endParaRPr lang="en-US" dirty="0"/>
        </a:p>
      </dgm:t>
    </dgm:pt>
    <dgm:pt modelId="{8F7D3A1E-C4DF-421E-A272-7CAB9B2BA817}" type="parTrans" cxnId="{1C744577-043A-4D5B-9BF1-AABF2032E2BA}">
      <dgm:prSet/>
      <dgm:spPr/>
      <dgm:t>
        <a:bodyPr/>
        <a:lstStyle/>
        <a:p>
          <a:endParaRPr lang="en-US"/>
        </a:p>
      </dgm:t>
    </dgm:pt>
    <dgm:pt modelId="{11D28D50-B6AD-4210-88F5-D6850D32D343}" type="sibTrans" cxnId="{1C744577-043A-4D5B-9BF1-AABF2032E2BA}">
      <dgm:prSet/>
      <dgm:spPr/>
      <dgm:t>
        <a:bodyPr/>
        <a:lstStyle/>
        <a:p>
          <a:endParaRPr lang="en-US"/>
        </a:p>
      </dgm:t>
    </dgm:pt>
    <dgm:pt modelId="{EDD7ACEB-11D2-489E-823C-0747AB0862A7}">
      <dgm:prSet custT="1"/>
      <dgm:spPr/>
      <dgm:t>
        <a:bodyPr/>
        <a:lstStyle/>
        <a:p>
          <a:pPr algn="l"/>
          <a:r>
            <a:rPr lang="en-US" sz="2000" b="1" dirty="0" smtClean="0"/>
            <a:t>Increase of Livestock Production </a:t>
          </a:r>
          <a:endParaRPr lang="en-US" sz="2000" b="1" dirty="0"/>
        </a:p>
      </dgm:t>
    </dgm:pt>
    <dgm:pt modelId="{BCB3587D-63DC-4F00-892D-1528011F8106}" type="parTrans" cxnId="{75579886-64BE-4400-8083-05E8E4E97DA7}">
      <dgm:prSet/>
      <dgm:spPr/>
      <dgm:t>
        <a:bodyPr/>
        <a:lstStyle/>
        <a:p>
          <a:endParaRPr lang="en-US"/>
        </a:p>
      </dgm:t>
    </dgm:pt>
    <dgm:pt modelId="{BC956E62-B4D2-4CFD-97E0-0642C45BA738}" type="sibTrans" cxnId="{75579886-64BE-4400-8083-05E8E4E97DA7}">
      <dgm:prSet/>
      <dgm:spPr/>
      <dgm:t>
        <a:bodyPr/>
        <a:lstStyle/>
        <a:p>
          <a:endParaRPr lang="en-US"/>
        </a:p>
      </dgm:t>
    </dgm:pt>
    <dgm:pt modelId="{58D06EA9-832E-4352-ACE0-EFDA35A868A9}" type="pres">
      <dgm:prSet presAssocID="{3D9715FB-5A01-4A31-98D5-34EF87FDBB95}" presName="Name0" presStyleCnt="0">
        <dgm:presLayoutVars>
          <dgm:dir/>
          <dgm:animLvl val="lvl"/>
          <dgm:resizeHandles val="exact"/>
        </dgm:presLayoutVars>
      </dgm:prSet>
      <dgm:spPr/>
      <dgm:t>
        <a:bodyPr/>
        <a:lstStyle/>
        <a:p>
          <a:endParaRPr lang="en-US"/>
        </a:p>
      </dgm:t>
    </dgm:pt>
    <dgm:pt modelId="{3E752EA7-A45B-40D5-85AF-694429B2BCD7}" type="pres">
      <dgm:prSet presAssocID="{1BC880DA-3115-44DE-A3A3-BBFEF224DE33}" presName="linNode" presStyleCnt="0"/>
      <dgm:spPr/>
    </dgm:pt>
    <dgm:pt modelId="{6BDD740F-C752-4B73-81A6-9DA2BD843473}" type="pres">
      <dgm:prSet presAssocID="{1BC880DA-3115-44DE-A3A3-BBFEF224DE33}" presName="parentText" presStyleLbl="node1" presStyleIdx="0" presStyleCnt="3" custScaleX="219362">
        <dgm:presLayoutVars>
          <dgm:chMax val="1"/>
          <dgm:bulletEnabled val="1"/>
        </dgm:presLayoutVars>
      </dgm:prSet>
      <dgm:spPr/>
      <dgm:t>
        <a:bodyPr/>
        <a:lstStyle/>
        <a:p>
          <a:endParaRPr lang="en-US"/>
        </a:p>
      </dgm:t>
    </dgm:pt>
    <dgm:pt modelId="{A19E9CD5-4E64-4832-AEA5-FD63F1687A4B}" type="pres">
      <dgm:prSet presAssocID="{1BC880DA-3115-44DE-A3A3-BBFEF224DE33}" presName="descendantText" presStyleLbl="alignAccFollowNode1" presStyleIdx="0" presStyleCnt="3">
        <dgm:presLayoutVars>
          <dgm:bulletEnabled val="1"/>
        </dgm:presLayoutVars>
      </dgm:prSet>
      <dgm:spPr/>
      <dgm:t>
        <a:bodyPr/>
        <a:lstStyle/>
        <a:p>
          <a:endParaRPr lang="en-US"/>
        </a:p>
      </dgm:t>
    </dgm:pt>
    <dgm:pt modelId="{CB90AF0C-A8E6-40F3-B5DD-70BC7F1F8DCD}" type="pres">
      <dgm:prSet presAssocID="{C3EE6FDB-3673-497C-85E2-49A78BD4F63A}" presName="sp" presStyleCnt="0"/>
      <dgm:spPr/>
    </dgm:pt>
    <dgm:pt modelId="{D88B19BC-DE18-447F-BAD7-C79692C74953}" type="pres">
      <dgm:prSet presAssocID="{EDD7ACEB-11D2-489E-823C-0747AB0862A7}" presName="linNode" presStyleCnt="0"/>
      <dgm:spPr/>
    </dgm:pt>
    <dgm:pt modelId="{0A3D8E4A-30AB-4919-8E20-1BFED24792AB}" type="pres">
      <dgm:prSet presAssocID="{EDD7ACEB-11D2-489E-823C-0747AB0862A7}" presName="parentText" presStyleLbl="node1" presStyleIdx="1" presStyleCnt="3" custScaleX="153093">
        <dgm:presLayoutVars>
          <dgm:chMax val="1"/>
          <dgm:bulletEnabled val="1"/>
        </dgm:presLayoutVars>
      </dgm:prSet>
      <dgm:spPr/>
      <dgm:t>
        <a:bodyPr/>
        <a:lstStyle/>
        <a:p>
          <a:endParaRPr lang="en-US"/>
        </a:p>
      </dgm:t>
    </dgm:pt>
    <dgm:pt modelId="{213C4BE3-2CD0-4BA6-B86B-ABA6099EB462}" type="pres">
      <dgm:prSet presAssocID="{EDD7ACEB-11D2-489E-823C-0747AB0862A7}" presName="descendantText" presStyleLbl="alignAccFollowNode1" presStyleIdx="1" presStyleCnt="3" custScaleX="72112">
        <dgm:presLayoutVars>
          <dgm:bulletEnabled val="1"/>
        </dgm:presLayoutVars>
      </dgm:prSet>
      <dgm:spPr/>
      <dgm:t>
        <a:bodyPr/>
        <a:lstStyle/>
        <a:p>
          <a:endParaRPr lang="en-US"/>
        </a:p>
      </dgm:t>
    </dgm:pt>
    <dgm:pt modelId="{F597FC45-1F0F-4880-BBFD-E16EEFE73A26}" type="pres">
      <dgm:prSet presAssocID="{BC956E62-B4D2-4CFD-97E0-0642C45BA738}" presName="sp" presStyleCnt="0"/>
      <dgm:spPr/>
    </dgm:pt>
    <dgm:pt modelId="{DD885501-C3F5-4F8F-994B-B99E5AA8B61B}" type="pres">
      <dgm:prSet presAssocID="{553D5954-7843-41B4-A1A5-0ADDF3BA398A}" presName="linNode" presStyleCnt="0"/>
      <dgm:spPr/>
    </dgm:pt>
    <dgm:pt modelId="{30431D27-3529-4EE2-A199-BA57A575C4C8}" type="pres">
      <dgm:prSet presAssocID="{553D5954-7843-41B4-A1A5-0ADDF3BA398A}" presName="parentText" presStyleLbl="node1" presStyleIdx="2" presStyleCnt="3" custScaleX="219362">
        <dgm:presLayoutVars>
          <dgm:chMax val="1"/>
          <dgm:bulletEnabled val="1"/>
        </dgm:presLayoutVars>
      </dgm:prSet>
      <dgm:spPr/>
      <dgm:t>
        <a:bodyPr/>
        <a:lstStyle/>
        <a:p>
          <a:endParaRPr lang="en-US"/>
        </a:p>
      </dgm:t>
    </dgm:pt>
    <dgm:pt modelId="{9253D233-BE41-4B2F-9CCE-245F9016F44F}" type="pres">
      <dgm:prSet presAssocID="{553D5954-7843-41B4-A1A5-0ADDF3BA398A}" presName="descendantText" presStyleLbl="alignAccFollowNode1" presStyleIdx="2" presStyleCnt="3">
        <dgm:presLayoutVars>
          <dgm:bulletEnabled val="1"/>
        </dgm:presLayoutVars>
      </dgm:prSet>
      <dgm:spPr/>
      <dgm:t>
        <a:bodyPr/>
        <a:lstStyle/>
        <a:p>
          <a:endParaRPr lang="en-US"/>
        </a:p>
      </dgm:t>
    </dgm:pt>
  </dgm:ptLst>
  <dgm:cxnLst>
    <dgm:cxn modelId="{5281C43B-3735-40AF-A3AB-843FCE564350}" srcId="{1BC880DA-3115-44DE-A3A3-BBFEF224DE33}" destId="{58A9ADCD-9D52-47CF-8659-4AD62D0808B0}" srcOrd="0" destOrd="0" parTransId="{0708B8D4-D1AC-463D-AF18-5909D85C0A98}" sibTransId="{AE50D1BA-C08B-412D-AAB0-2978AB4F5ADF}"/>
    <dgm:cxn modelId="{1C744577-043A-4D5B-9BF1-AABF2032E2BA}" srcId="{EDD7ACEB-11D2-489E-823C-0747AB0862A7}" destId="{B398DD57-26E1-463A-9B4A-87F8BB4DF5F0}" srcOrd="0" destOrd="0" parTransId="{8F7D3A1E-C4DF-421E-A272-7CAB9B2BA817}" sibTransId="{11D28D50-B6AD-4210-88F5-D6850D32D343}"/>
    <dgm:cxn modelId="{F37B4A90-64B8-40D4-824F-9147D5B28F10}" srcId="{3D9715FB-5A01-4A31-98D5-34EF87FDBB95}" destId="{553D5954-7843-41B4-A1A5-0ADDF3BA398A}" srcOrd="2" destOrd="0" parTransId="{5023A286-34B5-41C9-9576-0B5904BA55D4}" sibTransId="{D7282E39-EAE6-44EA-B3CF-48C6046EF1F7}"/>
    <dgm:cxn modelId="{6D7F365D-02E7-4118-B32C-BD18A64A709B}" type="presOf" srcId="{2A5647A1-784F-41DC-B058-17A37EE1AE74}" destId="{9253D233-BE41-4B2F-9CCE-245F9016F44F}" srcOrd="0" destOrd="0" presId="urn:microsoft.com/office/officeart/2005/8/layout/vList5"/>
    <dgm:cxn modelId="{75579886-64BE-4400-8083-05E8E4E97DA7}" srcId="{3D9715FB-5A01-4A31-98D5-34EF87FDBB95}" destId="{EDD7ACEB-11D2-489E-823C-0747AB0862A7}" srcOrd="1" destOrd="0" parTransId="{BCB3587D-63DC-4F00-892D-1528011F8106}" sibTransId="{BC956E62-B4D2-4CFD-97E0-0642C45BA738}"/>
    <dgm:cxn modelId="{97B54EB8-A74B-4550-B112-815F3A54CBBA}" srcId="{553D5954-7843-41B4-A1A5-0ADDF3BA398A}" destId="{2A5647A1-784F-41DC-B058-17A37EE1AE74}" srcOrd="0" destOrd="0" parTransId="{D6EABB15-6604-4FD2-AF71-9AC722DAC37B}" sibTransId="{86A91E2E-E080-485F-9E1E-DD766FB62B2D}"/>
    <dgm:cxn modelId="{1264E9E4-8B31-40C3-B944-9E2ECE816B5A}" type="presOf" srcId="{58A9ADCD-9D52-47CF-8659-4AD62D0808B0}" destId="{A19E9CD5-4E64-4832-AEA5-FD63F1687A4B}" srcOrd="0" destOrd="0" presId="urn:microsoft.com/office/officeart/2005/8/layout/vList5"/>
    <dgm:cxn modelId="{ABE208F0-C33A-454B-9590-FAA5C89E5D57}" type="presOf" srcId="{B398DD57-26E1-463A-9B4A-87F8BB4DF5F0}" destId="{213C4BE3-2CD0-4BA6-B86B-ABA6099EB462}" srcOrd="0" destOrd="0" presId="urn:microsoft.com/office/officeart/2005/8/layout/vList5"/>
    <dgm:cxn modelId="{09F099D9-D191-4D4D-B99A-FB91883A9D0C}" srcId="{3D9715FB-5A01-4A31-98D5-34EF87FDBB95}" destId="{1BC880DA-3115-44DE-A3A3-BBFEF224DE33}" srcOrd="0" destOrd="0" parTransId="{232FF55B-2C26-42FC-910A-082991525F32}" sibTransId="{C3EE6FDB-3673-497C-85E2-49A78BD4F63A}"/>
    <dgm:cxn modelId="{4DC37998-B665-4E42-B331-3C0E23CB6018}" type="presOf" srcId="{3D9715FB-5A01-4A31-98D5-34EF87FDBB95}" destId="{58D06EA9-832E-4352-ACE0-EFDA35A868A9}" srcOrd="0" destOrd="0" presId="urn:microsoft.com/office/officeart/2005/8/layout/vList5"/>
    <dgm:cxn modelId="{8E175E3D-240E-4784-A4EA-EFC9157E7DA0}" type="presOf" srcId="{1BC880DA-3115-44DE-A3A3-BBFEF224DE33}" destId="{6BDD740F-C752-4B73-81A6-9DA2BD843473}" srcOrd="0" destOrd="0" presId="urn:microsoft.com/office/officeart/2005/8/layout/vList5"/>
    <dgm:cxn modelId="{1ECA2059-FDFB-4759-8465-296AF368423B}" type="presOf" srcId="{553D5954-7843-41B4-A1A5-0ADDF3BA398A}" destId="{30431D27-3529-4EE2-A199-BA57A575C4C8}" srcOrd="0" destOrd="0" presId="urn:microsoft.com/office/officeart/2005/8/layout/vList5"/>
    <dgm:cxn modelId="{F245BE67-843F-4DDF-A75B-340C2DE1C51B}" type="presOf" srcId="{EDD7ACEB-11D2-489E-823C-0747AB0862A7}" destId="{0A3D8E4A-30AB-4919-8E20-1BFED24792AB}" srcOrd="0" destOrd="0" presId="urn:microsoft.com/office/officeart/2005/8/layout/vList5"/>
    <dgm:cxn modelId="{9CE4CFB2-56E3-4029-BCFE-33089B5F2C98}" type="presParOf" srcId="{58D06EA9-832E-4352-ACE0-EFDA35A868A9}" destId="{3E752EA7-A45B-40D5-85AF-694429B2BCD7}" srcOrd="0" destOrd="0" presId="urn:microsoft.com/office/officeart/2005/8/layout/vList5"/>
    <dgm:cxn modelId="{91194DC4-B3F2-472D-89D2-1E465D4550A6}" type="presParOf" srcId="{3E752EA7-A45B-40D5-85AF-694429B2BCD7}" destId="{6BDD740F-C752-4B73-81A6-9DA2BD843473}" srcOrd="0" destOrd="0" presId="urn:microsoft.com/office/officeart/2005/8/layout/vList5"/>
    <dgm:cxn modelId="{189206E2-B65F-4BFB-BB4D-9AD158AB5928}" type="presParOf" srcId="{3E752EA7-A45B-40D5-85AF-694429B2BCD7}" destId="{A19E9CD5-4E64-4832-AEA5-FD63F1687A4B}" srcOrd="1" destOrd="0" presId="urn:microsoft.com/office/officeart/2005/8/layout/vList5"/>
    <dgm:cxn modelId="{FF0F356F-E07E-45D0-8AB7-46FB34925F20}" type="presParOf" srcId="{58D06EA9-832E-4352-ACE0-EFDA35A868A9}" destId="{CB90AF0C-A8E6-40F3-B5DD-70BC7F1F8DCD}" srcOrd="1" destOrd="0" presId="urn:microsoft.com/office/officeart/2005/8/layout/vList5"/>
    <dgm:cxn modelId="{1807B2E6-D965-4C42-9F61-B8662AFC71F0}" type="presParOf" srcId="{58D06EA9-832E-4352-ACE0-EFDA35A868A9}" destId="{D88B19BC-DE18-447F-BAD7-C79692C74953}" srcOrd="2" destOrd="0" presId="urn:microsoft.com/office/officeart/2005/8/layout/vList5"/>
    <dgm:cxn modelId="{31C5018B-BBE5-4169-9BA7-B5A0423CB10F}" type="presParOf" srcId="{D88B19BC-DE18-447F-BAD7-C79692C74953}" destId="{0A3D8E4A-30AB-4919-8E20-1BFED24792AB}" srcOrd="0" destOrd="0" presId="urn:microsoft.com/office/officeart/2005/8/layout/vList5"/>
    <dgm:cxn modelId="{88ACBDC2-D4D0-4D80-8B76-057CC45EFC29}" type="presParOf" srcId="{D88B19BC-DE18-447F-BAD7-C79692C74953}" destId="{213C4BE3-2CD0-4BA6-B86B-ABA6099EB462}" srcOrd="1" destOrd="0" presId="urn:microsoft.com/office/officeart/2005/8/layout/vList5"/>
    <dgm:cxn modelId="{3B9069C6-08D2-470C-9565-7CC1FF55A954}" type="presParOf" srcId="{58D06EA9-832E-4352-ACE0-EFDA35A868A9}" destId="{F597FC45-1F0F-4880-BBFD-E16EEFE73A26}" srcOrd="3" destOrd="0" presId="urn:microsoft.com/office/officeart/2005/8/layout/vList5"/>
    <dgm:cxn modelId="{4A8358F6-86FE-4BE4-A4CE-EEB640C49DED}" type="presParOf" srcId="{58D06EA9-832E-4352-ACE0-EFDA35A868A9}" destId="{DD885501-C3F5-4F8F-994B-B99E5AA8B61B}" srcOrd="4" destOrd="0" presId="urn:microsoft.com/office/officeart/2005/8/layout/vList5"/>
    <dgm:cxn modelId="{A1C1D7E3-1603-4E94-B3C3-0151BC43D1A3}" type="presParOf" srcId="{DD885501-C3F5-4F8F-994B-B99E5AA8B61B}" destId="{30431D27-3529-4EE2-A199-BA57A575C4C8}" srcOrd="0" destOrd="0" presId="urn:microsoft.com/office/officeart/2005/8/layout/vList5"/>
    <dgm:cxn modelId="{6D5F05E6-B0EA-47C4-8E29-7F183C4A92E8}" type="presParOf" srcId="{DD885501-C3F5-4F8F-994B-B99E5AA8B61B}" destId="{9253D233-BE41-4B2F-9CCE-245F9016F4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1725CF-BA6A-490A-AE22-57B2705C03E3}"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en-US"/>
        </a:p>
      </dgm:t>
    </dgm:pt>
    <dgm:pt modelId="{123B140A-F61F-4737-9077-1529627E843E}">
      <dgm:prSet phldrT="[Text]"/>
      <dgm:spPr>
        <a:solidFill>
          <a:schemeClr val="accent2"/>
        </a:solidFill>
      </dgm:spPr>
      <dgm:t>
        <a:bodyPr/>
        <a:lstStyle/>
        <a:p>
          <a:r>
            <a:rPr lang="en-US" dirty="0" smtClean="0"/>
            <a:t>Banco de </a:t>
          </a:r>
          <a:r>
            <a:rPr lang="en-US" dirty="0" err="1" smtClean="0"/>
            <a:t>Desarrollo</a:t>
          </a:r>
          <a:r>
            <a:rPr lang="en-US" dirty="0" smtClean="0"/>
            <a:t/>
          </a:r>
          <a:br>
            <a:rPr lang="en-US" dirty="0" smtClean="0"/>
          </a:br>
          <a:r>
            <a:rPr lang="en-US" dirty="0" smtClean="0"/>
            <a:t>(Mexican Development Bank)</a:t>
          </a:r>
          <a:endParaRPr lang="en-US" dirty="0"/>
        </a:p>
      </dgm:t>
    </dgm:pt>
    <dgm:pt modelId="{BB433C27-B749-4CA3-848F-4FC02D894751}" type="parTrans" cxnId="{18E76AC8-F303-48E9-AEE4-165F39FCAE85}">
      <dgm:prSet/>
      <dgm:spPr/>
      <dgm:t>
        <a:bodyPr/>
        <a:lstStyle/>
        <a:p>
          <a:endParaRPr lang="en-US"/>
        </a:p>
      </dgm:t>
    </dgm:pt>
    <dgm:pt modelId="{E132C4DA-2B39-4236-A636-E9187E7F3E0D}" type="sibTrans" cxnId="{18E76AC8-F303-48E9-AEE4-165F39FCAE85}">
      <dgm:prSet/>
      <dgm:spPr/>
      <dgm:t>
        <a:bodyPr/>
        <a:lstStyle/>
        <a:p>
          <a:endParaRPr lang="en-US"/>
        </a:p>
      </dgm:t>
    </dgm:pt>
    <dgm:pt modelId="{0073745B-C721-4041-92AF-0E3F587622FE}">
      <dgm:prSet phldrT="[Text]"/>
      <dgm:spPr/>
      <dgm:t>
        <a:bodyPr/>
        <a:lstStyle/>
        <a:p>
          <a:r>
            <a:rPr lang="en-US" b="1" dirty="0" smtClean="0"/>
            <a:t>Business</a:t>
          </a:r>
          <a:endParaRPr lang="en-US" b="1" dirty="0"/>
        </a:p>
      </dgm:t>
    </dgm:pt>
    <dgm:pt modelId="{58A6ABA2-90AD-4100-9E95-4C4006B3EABA}" type="parTrans" cxnId="{9B8C386F-9147-4509-BC47-17C9E2F46404}">
      <dgm:prSet/>
      <dgm:spPr/>
      <dgm:t>
        <a:bodyPr/>
        <a:lstStyle/>
        <a:p>
          <a:endParaRPr lang="en-US"/>
        </a:p>
      </dgm:t>
    </dgm:pt>
    <dgm:pt modelId="{36155D98-B60B-46D6-BAE1-0169C677861F}" type="sibTrans" cxnId="{9B8C386F-9147-4509-BC47-17C9E2F46404}">
      <dgm:prSet/>
      <dgm:spPr/>
      <dgm:t>
        <a:bodyPr/>
        <a:lstStyle/>
        <a:p>
          <a:endParaRPr lang="en-US"/>
        </a:p>
      </dgm:t>
    </dgm:pt>
    <dgm:pt modelId="{177D5353-D384-45A0-881C-A1481B867551}">
      <dgm:prSet phldrT="[Text]"/>
      <dgm:spPr/>
      <dgm:t>
        <a:bodyPr/>
        <a:lstStyle/>
        <a:p>
          <a:r>
            <a:rPr lang="en-US" b="1" dirty="0" smtClean="0"/>
            <a:t>Infrastructure</a:t>
          </a:r>
          <a:endParaRPr lang="en-US" b="1" dirty="0"/>
        </a:p>
      </dgm:t>
    </dgm:pt>
    <dgm:pt modelId="{FF98F714-2E7D-4C43-B7EF-C6A6CDC0E879}" type="parTrans" cxnId="{418D025E-5F11-41D7-8E8E-95432AD1AB58}">
      <dgm:prSet/>
      <dgm:spPr/>
      <dgm:t>
        <a:bodyPr/>
        <a:lstStyle/>
        <a:p>
          <a:endParaRPr lang="en-US"/>
        </a:p>
      </dgm:t>
    </dgm:pt>
    <dgm:pt modelId="{1590DC4C-1FE2-4673-AA1E-798F23500682}" type="sibTrans" cxnId="{418D025E-5F11-41D7-8E8E-95432AD1AB58}">
      <dgm:prSet/>
      <dgm:spPr/>
      <dgm:t>
        <a:bodyPr/>
        <a:lstStyle/>
        <a:p>
          <a:endParaRPr lang="en-US"/>
        </a:p>
      </dgm:t>
    </dgm:pt>
    <dgm:pt modelId="{E7B41496-DD37-4970-A1AC-6FCC77823317}">
      <dgm:prSet phldrT="[Text]" custT="1"/>
      <dgm:spPr>
        <a:solidFill>
          <a:srgbClr val="00B050"/>
        </a:solidFill>
      </dgm:spPr>
      <dgm:t>
        <a:bodyPr/>
        <a:lstStyle/>
        <a:p>
          <a:r>
            <a:rPr lang="en-US" sz="2000" dirty="0" err="1" smtClean="0"/>
            <a:t>Financiera</a:t>
          </a:r>
          <a:r>
            <a:rPr lang="en-US" sz="2000" dirty="0" smtClean="0"/>
            <a:t> Rural</a:t>
          </a:r>
          <a:endParaRPr lang="en-US" sz="2000" dirty="0"/>
        </a:p>
      </dgm:t>
    </dgm:pt>
    <dgm:pt modelId="{E97D5D54-F695-4C8D-A694-1DDFFBC17916}" type="parTrans" cxnId="{C39E9473-60A4-4D54-9895-A2D6A095E20C}">
      <dgm:prSet/>
      <dgm:spPr/>
      <dgm:t>
        <a:bodyPr/>
        <a:lstStyle/>
        <a:p>
          <a:endParaRPr lang="en-US"/>
        </a:p>
      </dgm:t>
    </dgm:pt>
    <dgm:pt modelId="{B86F7ED1-E10F-49E9-8D01-7F3E86C9F093}" type="sibTrans" cxnId="{C39E9473-60A4-4D54-9895-A2D6A095E20C}">
      <dgm:prSet/>
      <dgm:spPr/>
      <dgm:t>
        <a:bodyPr/>
        <a:lstStyle/>
        <a:p>
          <a:endParaRPr lang="en-US"/>
        </a:p>
      </dgm:t>
    </dgm:pt>
    <dgm:pt modelId="{549F5191-9A43-49C5-91DE-7B005E52B38C}">
      <dgm:prSet custT="1"/>
      <dgm:spPr>
        <a:solidFill>
          <a:srgbClr val="FFFF00"/>
        </a:solidFill>
      </dgm:spPr>
      <dgm:t>
        <a:bodyPr/>
        <a:lstStyle/>
        <a:p>
          <a:r>
            <a:rPr lang="en-US" sz="3600" dirty="0" smtClean="0"/>
            <a:t>Rural</a:t>
          </a:r>
          <a:endParaRPr lang="en-US" sz="3600" dirty="0"/>
        </a:p>
      </dgm:t>
    </dgm:pt>
    <dgm:pt modelId="{AC9ECC3B-8FF9-427A-9A00-985C0D64F4D5}" type="parTrans" cxnId="{C0A9D044-525F-4EA1-8409-2BBB96B5E4A3}">
      <dgm:prSet/>
      <dgm:spPr/>
      <dgm:t>
        <a:bodyPr/>
        <a:lstStyle/>
        <a:p>
          <a:endParaRPr lang="en-US"/>
        </a:p>
      </dgm:t>
    </dgm:pt>
    <dgm:pt modelId="{3D5F86C5-AD42-40A4-AE77-1B3493C56999}" type="sibTrans" cxnId="{C0A9D044-525F-4EA1-8409-2BBB96B5E4A3}">
      <dgm:prSet/>
      <dgm:spPr/>
      <dgm:t>
        <a:bodyPr/>
        <a:lstStyle/>
        <a:p>
          <a:endParaRPr lang="en-US"/>
        </a:p>
      </dgm:t>
    </dgm:pt>
    <dgm:pt modelId="{00989665-90A3-4A52-99DC-918BEC4A1B81}">
      <dgm:prSet/>
      <dgm:spPr/>
      <dgm:t>
        <a:bodyPr/>
        <a:lstStyle/>
        <a:p>
          <a:r>
            <a:rPr lang="en-US" b="1" dirty="0" smtClean="0"/>
            <a:t>Housing</a:t>
          </a:r>
          <a:endParaRPr lang="en-US" b="1" dirty="0"/>
        </a:p>
      </dgm:t>
    </dgm:pt>
    <dgm:pt modelId="{CE869756-61A7-4CDB-83E2-5C549CF42BDC}" type="parTrans" cxnId="{1645D3CA-0F00-47E6-80F5-3943E3005EAD}">
      <dgm:prSet/>
      <dgm:spPr/>
      <dgm:t>
        <a:bodyPr/>
        <a:lstStyle/>
        <a:p>
          <a:endParaRPr lang="en-US"/>
        </a:p>
      </dgm:t>
    </dgm:pt>
    <dgm:pt modelId="{4C1C9EB5-D9C2-48B6-BE36-A935F550C9A3}" type="sibTrans" cxnId="{1645D3CA-0F00-47E6-80F5-3943E3005EAD}">
      <dgm:prSet/>
      <dgm:spPr/>
      <dgm:t>
        <a:bodyPr/>
        <a:lstStyle/>
        <a:p>
          <a:endParaRPr lang="en-US"/>
        </a:p>
      </dgm:t>
    </dgm:pt>
    <dgm:pt modelId="{2707B61C-2EB1-4867-93AA-7129FF8584A2}">
      <dgm:prSet custT="1"/>
      <dgm:spPr>
        <a:solidFill>
          <a:srgbClr val="00B050"/>
        </a:solidFill>
      </dgm:spPr>
      <dgm:t>
        <a:bodyPr/>
        <a:lstStyle/>
        <a:p>
          <a:r>
            <a:rPr lang="en-US" sz="2000" dirty="0" smtClean="0"/>
            <a:t>FIRA</a:t>
          </a:r>
          <a:endParaRPr lang="en-US" sz="2000" dirty="0"/>
        </a:p>
      </dgm:t>
    </dgm:pt>
    <dgm:pt modelId="{BC5E51F7-7A4A-4A81-96DE-2A5D762F0858}" type="parTrans" cxnId="{46CE56AC-4CF8-49C8-A3EE-6878CF498B25}">
      <dgm:prSet/>
      <dgm:spPr/>
      <dgm:t>
        <a:bodyPr/>
        <a:lstStyle/>
        <a:p>
          <a:endParaRPr lang="en-US"/>
        </a:p>
      </dgm:t>
    </dgm:pt>
    <dgm:pt modelId="{66270679-AEAC-4B07-A190-0940E979CCC5}" type="sibTrans" cxnId="{46CE56AC-4CF8-49C8-A3EE-6878CF498B25}">
      <dgm:prSet/>
      <dgm:spPr/>
      <dgm:t>
        <a:bodyPr/>
        <a:lstStyle/>
        <a:p>
          <a:endParaRPr lang="en-US"/>
        </a:p>
      </dgm:t>
    </dgm:pt>
    <dgm:pt modelId="{EEDA42CB-94F8-45A1-A073-DD66BFC61E30}" type="pres">
      <dgm:prSet presAssocID="{3E1725CF-BA6A-490A-AE22-57B2705C03E3}" presName="hierChild1" presStyleCnt="0">
        <dgm:presLayoutVars>
          <dgm:orgChart val="1"/>
          <dgm:chPref val="1"/>
          <dgm:dir/>
          <dgm:animOne val="branch"/>
          <dgm:animLvl val="lvl"/>
          <dgm:resizeHandles/>
        </dgm:presLayoutVars>
      </dgm:prSet>
      <dgm:spPr/>
      <dgm:t>
        <a:bodyPr/>
        <a:lstStyle/>
        <a:p>
          <a:endParaRPr lang="en-US"/>
        </a:p>
      </dgm:t>
    </dgm:pt>
    <dgm:pt modelId="{7F8732DD-9D23-44B1-99D5-C2C0CBB90671}" type="pres">
      <dgm:prSet presAssocID="{123B140A-F61F-4737-9077-1529627E843E}" presName="hierRoot1" presStyleCnt="0">
        <dgm:presLayoutVars>
          <dgm:hierBranch val="init"/>
        </dgm:presLayoutVars>
      </dgm:prSet>
      <dgm:spPr/>
    </dgm:pt>
    <dgm:pt modelId="{496E7D26-E271-4C8F-A202-7E280DF40020}" type="pres">
      <dgm:prSet presAssocID="{123B140A-F61F-4737-9077-1529627E843E}" presName="rootComposite1" presStyleCnt="0"/>
      <dgm:spPr/>
    </dgm:pt>
    <dgm:pt modelId="{26EF0C34-CAA5-4AD2-8AFF-7FBAB952D074}" type="pres">
      <dgm:prSet presAssocID="{123B140A-F61F-4737-9077-1529627E843E}" presName="rootText1" presStyleLbl="node0" presStyleIdx="0" presStyleCnt="1">
        <dgm:presLayoutVars>
          <dgm:chPref val="3"/>
        </dgm:presLayoutVars>
      </dgm:prSet>
      <dgm:spPr/>
      <dgm:t>
        <a:bodyPr/>
        <a:lstStyle/>
        <a:p>
          <a:endParaRPr lang="en-US"/>
        </a:p>
      </dgm:t>
    </dgm:pt>
    <dgm:pt modelId="{233DBD5A-5EEC-4B03-9C5B-BACB71848828}" type="pres">
      <dgm:prSet presAssocID="{123B140A-F61F-4737-9077-1529627E843E}" presName="rootConnector1" presStyleLbl="node1" presStyleIdx="0" presStyleCnt="0"/>
      <dgm:spPr/>
      <dgm:t>
        <a:bodyPr/>
        <a:lstStyle/>
        <a:p>
          <a:endParaRPr lang="en-US"/>
        </a:p>
      </dgm:t>
    </dgm:pt>
    <dgm:pt modelId="{1655880B-CD27-430C-969E-7589D55BB2C7}" type="pres">
      <dgm:prSet presAssocID="{123B140A-F61F-4737-9077-1529627E843E}" presName="hierChild2" presStyleCnt="0"/>
      <dgm:spPr/>
    </dgm:pt>
    <dgm:pt modelId="{35E5E294-1040-4457-B146-8C23D4BFB2F8}" type="pres">
      <dgm:prSet presAssocID="{58A6ABA2-90AD-4100-9E95-4C4006B3EABA}" presName="Name37" presStyleLbl="parChTrans1D2" presStyleIdx="0" presStyleCnt="4"/>
      <dgm:spPr/>
      <dgm:t>
        <a:bodyPr/>
        <a:lstStyle/>
        <a:p>
          <a:endParaRPr lang="en-US"/>
        </a:p>
      </dgm:t>
    </dgm:pt>
    <dgm:pt modelId="{849241D0-AA5B-42DF-952E-C6B7266411CA}" type="pres">
      <dgm:prSet presAssocID="{0073745B-C721-4041-92AF-0E3F587622FE}" presName="hierRoot2" presStyleCnt="0">
        <dgm:presLayoutVars>
          <dgm:hierBranch val="init"/>
        </dgm:presLayoutVars>
      </dgm:prSet>
      <dgm:spPr/>
    </dgm:pt>
    <dgm:pt modelId="{05FCC1DA-928A-4293-8B24-17B83B487B0D}" type="pres">
      <dgm:prSet presAssocID="{0073745B-C721-4041-92AF-0E3F587622FE}" presName="rootComposite" presStyleCnt="0"/>
      <dgm:spPr/>
    </dgm:pt>
    <dgm:pt modelId="{8BEA30A8-5CE2-4DBC-8D0E-1404AEF02473}" type="pres">
      <dgm:prSet presAssocID="{0073745B-C721-4041-92AF-0E3F587622FE}" presName="rootText" presStyleLbl="node2" presStyleIdx="0" presStyleCnt="4">
        <dgm:presLayoutVars>
          <dgm:chPref val="3"/>
        </dgm:presLayoutVars>
      </dgm:prSet>
      <dgm:spPr/>
      <dgm:t>
        <a:bodyPr/>
        <a:lstStyle/>
        <a:p>
          <a:endParaRPr lang="en-US"/>
        </a:p>
      </dgm:t>
    </dgm:pt>
    <dgm:pt modelId="{8CEAEA24-8E18-4938-94CF-013D93FF243F}" type="pres">
      <dgm:prSet presAssocID="{0073745B-C721-4041-92AF-0E3F587622FE}" presName="rootConnector" presStyleLbl="node2" presStyleIdx="0" presStyleCnt="4"/>
      <dgm:spPr/>
      <dgm:t>
        <a:bodyPr/>
        <a:lstStyle/>
        <a:p>
          <a:endParaRPr lang="en-US"/>
        </a:p>
      </dgm:t>
    </dgm:pt>
    <dgm:pt modelId="{1E6DA666-CF93-47D2-B0F7-2B7FC244678F}" type="pres">
      <dgm:prSet presAssocID="{0073745B-C721-4041-92AF-0E3F587622FE}" presName="hierChild4" presStyleCnt="0"/>
      <dgm:spPr/>
    </dgm:pt>
    <dgm:pt modelId="{A434BAAF-9DAD-418F-B9FE-07D18390853E}" type="pres">
      <dgm:prSet presAssocID="{0073745B-C721-4041-92AF-0E3F587622FE}" presName="hierChild5" presStyleCnt="0"/>
      <dgm:spPr/>
    </dgm:pt>
    <dgm:pt modelId="{C8255326-8FE5-49B4-BC03-4E73EB7B5203}" type="pres">
      <dgm:prSet presAssocID="{FF98F714-2E7D-4C43-B7EF-C6A6CDC0E879}" presName="Name37" presStyleLbl="parChTrans1D2" presStyleIdx="1" presStyleCnt="4"/>
      <dgm:spPr/>
      <dgm:t>
        <a:bodyPr/>
        <a:lstStyle/>
        <a:p>
          <a:endParaRPr lang="en-US"/>
        </a:p>
      </dgm:t>
    </dgm:pt>
    <dgm:pt modelId="{B2918B64-86D5-47C7-A90A-47B3A3A191EC}" type="pres">
      <dgm:prSet presAssocID="{177D5353-D384-45A0-881C-A1481B867551}" presName="hierRoot2" presStyleCnt="0">
        <dgm:presLayoutVars>
          <dgm:hierBranch val="init"/>
        </dgm:presLayoutVars>
      </dgm:prSet>
      <dgm:spPr/>
    </dgm:pt>
    <dgm:pt modelId="{A8778522-052E-49AA-807E-ACEC13A3E17F}" type="pres">
      <dgm:prSet presAssocID="{177D5353-D384-45A0-881C-A1481B867551}" presName="rootComposite" presStyleCnt="0"/>
      <dgm:spPr/>
    </dgm:pt>
    <dgm:pt modelId="{1ABEE349-171F-48A4-9654-451CD56691D7}" type="pres">
      <dgm:prSet presAssocID="{177D5353-D384-45A0-881C-A1481B867551}" presName="rootText" presStyleLbl="node2" presStyleIdx="1" presStyleCnt="4">
        <dgm:presLayoutVars>
          <dgm:chPref val="3"/>
        </dgm:presLayoutVars>
      </dgm:prSet>
      <dgm:spPr/>
      <dgm:t>
        <a:bodyPr/>
        <a:lstStyle/>
        <a:p>
          <a:endParaRPr lang="en-US"/>
        </a:p>
      </dgm:t>
    </dgm:pt>
    <dgm:pt modelId="{C8D0AED0-7206-4F0D-B268-6EACE94000D6}" type="pres">
      <dgm:prSet presAssocID="{177D5353-D384-45A0-881C-A1481B867551}" presName="rootConnector" presStyleLbl="node2" presStyleIdx="1" presStyleCnt="4"/>
      <dgm:spPr/>
      <dgm:t>
        <a:bodyPr/>
        <a:lstStyle/>
        <a:p>
          <a:endParaRPr lang="en-US"/>
        </a:p>
      </dgm:t>
    </dgm:pt>
    <dgm:pt modelId="{2F21292B-E9A6-4A38-BA30-BD3B58710214}" type="pres">
      <dgm:prSet presAssocID="{177D5353-D384-45A0-881C-A1481B867551}" presName="hierChild4" presStyleCnt="0"/>
      <dgm:spPr/>
    </dgm:pt>
    <dgm:pt modelId="{4784FB13-EA8A-43DC-B089-D81F9BDAB8EE}" type="pres">
      <dgm:prSet presAssocID="{177D5353-D384-45A0-881C-A1481B867551}" presName="hierChild5" presStyleCnt="0"/>
      <dgm:spPr/>
    </dgm:pt>
    <dgm:pt modelId="{EABB00FD-C483-476C-B1C8-50F5B1C0F7A4}" type="pres">
      <dgm:prSet presAssocID="{CE869756-61A7-4CDB-83E2-5C549CF42BDC}" presName="Name37" presStyleLbl="parChTrans1D2" presStyleIdx="2" presStyleCnt="4"/>
      <dgm:spPr/>
      <dgm:t>
        <a:bodyPr/>
        <a:lstStyle/>
        <a:p>
          <a:endParaRPr lang="en-US"/>
        </a:p>
      </dgm:t>
    </dgm:pt>
    <dgm:pt modelId="{458D5409-C9C3-46CA-BD2E-CDB6E0111069}" type="pres">
      <dgm:prSet presAssocID="{00989665-90A3-4A52-99DC-918BEC4A1B81}" presName="hierRoot2" presStyleCnt="0">
        <dgm:presLayoutVars>
          <dgm:hierBranch val="init"/>
        </dgm:presLayoutVars>
      </dgm:prSet>
      <dgm:spPr/>
    </dgm:pt>
    <dgm:pt modelId="{BC2960D3-CC14-4ED2-8835-9F1A61EAF9F2}" type="pres">
      <dgm:prSet presAssocID="{00989665-90A3-4A52-99DC-918BEC4A1B81}" presName="rootComposite" presStyleCnt="0"/>
      <dgm:spPr/>
    </dgm:pt>
    <dgm:pt modelId="{1052782D-996D-4C76-8CFB-E20A13F2AA53}" type="pres">
      <dgm:prSet presAssocID="{00989665-90A3-4A52-99DC-918BEC4A1B81}" presName="rootText" presStyleLbl="node2" presStyleIdx="2" presStyleCnt="4">
        <dgm:presLayoutVars>
          <dgm:chPref val="3"/>
        </dgm:presLayoutVars>
      </dgm:prSet>
      <dgm:spPr/>
      <dgm:t>
        <a:bodyPr/>
        <a:lstStyle/>
        <a:p>
          <a:endParaRPr lang="en-US"/>
        </a:p>
      </dgm:t>
    </dgm:pt>
    <dgm:pt modelId="{669CBD9C-EBDF-4B79-AA5F-1222668E80AF}" type="pres">
      <dgm:prSet presAssocID="{00989665-90A3-4A52-99DC-918BEC4A1B81}" presName="rootConnector" presStyleLbl="node2" presStyleIdx="2" presStyleCnt="4"/>
      <dgm:spPr/>
      <dgm:t>
        <a:bodyPr/>
        <a:lstStyle/>
        <a:p>
          <a:endParaRPr lang="en-US"/>
        </a:p>
      </dgm:t>
    </dgm:pt>
    <dgm:pt modelId="{AF66EFB7-FFEF-4B9C-826D-7AFE0ED012C3}" type="pres">
      <dgm:prSet presAssocID="{00989665-90A3-4A52-99DC-918BEC4A1B81}" presName="hierChild4" presStyleCnt="0"/>
      <dgm:spPr/>
    </dgm:pt>
    <dgm:pt modelId="{CC12C3CC-4F63-41D1-AD62-3EB7A75CBB0C}" type="pres">
      <dgm:prSet presAssocID="{00989665-90A3-4A52-99DC-918BEC4A1B81}" presName="hierChild5" presStyleCnt="0"/>
      <dgm:spPr/>
    </dgm:pt>
    <dgm:pt modelId="{F058AD7D-CB06-4E6C-BE0C-846DAC9F3E43}" type="pres">
      <dgm:prSet presAssocID="{AC9ECC3B-8FF9-427A-9A00-985C0D64F4D5}" presName="Name37" presStyleLbl="parChTrans1D2" presStyleIdx="3" presStyleCnt="4"/>
      <dgm:spPr/>
      <dgm:t>
        <a:bodyPr/>
        <a:lstStyle/>
        <a:p>
          <a:endParaRPr lang="en-US"/>
        </a:p>
      </dgm:t>
    </dgm:pt>
    <dgm:pt modelId="{ABA5A69C-F94B-4622-A369-8224F7A64B60}" type="pres">
      <dgm:prSet presAssocID="{549F5191-9A43-49C5-91DE-7B005E52B38C}" presName="hierRoot2" presStyleCnt="0">
        <dgm:presLayoutVars>
          <dgm:hierBranch val="init"/>
        </dgm:presLayoutVars>
      </dgm:prSet>
      <dgm:spPr/>
    </dgm:pt>
    <dgm:pt modelId="{C9B07211-4657-4394-9387-871AA72A2468}" type="pres">
      <dgm:prSet presAssocID="{549F5191-9A43-49C5-91DE-7B005E52B38C}" presName="rootComposite" presStyleCnt="0"/>
      <dgm:spPr/>
    </dgm:pt>
    <dgm:pt modelId="{30097E5E-0F88-46EB-94F4-1FBDA880B2D8}" type="pres">
      <dgm:prSet presAssocID="{549F5191-9A43-49C5-91DE-7B005E52B38C}" presName="rootText" presStyleLbl="node2" presStyleIdx="3" presStyleCnt="4">
        <dgm:presLayoutVars>
          <dgm:chPref val="3"/>
        </dgm:presLayoutVars>
      </dgm:prSet>
      <dgm:spPr/>
      <dgm:t>
        <a:bodyPr/>
        <a:lstStyle/>
        <a:p>
          <a:endParaRPr lang="en-US"/>
        </a:p>
      </dgm:t>
    </dgm:pt>
    <dgm:pt modelId="{D46889D7-7D78-4E2B-8C64-24B255157D19}" type="pres">
      <dgm:prSet presAssocID="{549F5191-9A43-49C5-91DE-7B005E52B38C}" presName="rootConnector" presStyleLbl="node2" presStyleIdx="3" presStyleCnt="4"/>
      <dgm:spPr/>
      <dgm:t>
        <a:bodyPr/>
        <a:lstStyle/>
        <a:p>
          <a:endParaRPr lang="en-US"/>
        </a:p>
      </dgm:t>
    </dgm:pt>
    <dgm:pt modelId="{4E328ED4-EF2D-4BE0-81FF-67BFC4726B7A}" type="pres">
      <dgm:prSet presAssocID="{549F5191-9A43-49C5-91DE-7B005E52B38C}" presName="hierChild4" presStyleCnt="0"/>
      <dgm:spPr/>
    </dgm:pt>
    <dgm:pt modelId="{1A66F601-B1C1-4049-AF34-5E1FD834885C}" type="pres">
      <dgm:prSet presAssocID="{E97D5D54-F695-4C8D-A694-1DDFFBC17916}" presName="Name37" presStyleLbl="parChTrans1D3" presStyleIdx="0" presStyleCnt="2"/>
      <dgm:spPr/>
      <dgm:t>
        <a:bodyPr/>
        <a:lstStyle/>
        <a:p>
          <a:endParaRPr lang="en-US"/>
        </a:p>
      </dgm:t>
    </dgm:pt>
    <dgm:pt modelId="{83674104-A41A-4782-B358-803B0D1A41E8}" type="pres">
      <dgm:prSet presAssocID="{E7B41496-DD37-4970-A1AC-6FCC77823317}" presName="hierRoot2" presStyleCnt="0">
        <dgm:presLayoutVars>
          <dgm:hierBranch val="init"/>
        </dgm:presLayoutVars>
      </dgm:prSet>
      <dgm:spPr/>
    </dgm:pt>
    <dgm:pt modelId="{4F4C90BF-2249-4BE5-BCD3-31849E1E1E91}" type="pres">
      <dgm:prSet presAssocID="{E7B41496-DD37-4970-A1AC-6FCC77823317}" presName="rootComposite" presStyleCnt="0"/>
      <dgm:spPr/>
    </dgm:pt>
    <dgm:pt modelId="{8C1F18C9-E3F4-4AEC-B423-C7B747ED5B10}" type="pres">
      <dgm:prSet presAssocID="{E7B41496-DD37-4970-A1AC-6FCC77823317}" presName="rootText" presStyleLbl="node3" presStyleIdx="0" presStyleCnt="2">
        <dgm:presLayoutVars>
          <dgm:chPref val="3"/>
        </dgm:presLayoutVars>
      </dgm:prSet>
      <dgm:spPr/>
      <dgm:t>
        <a:bodyPr/>
        <a:lstStyle/>
        <a:p>
          <a:endParaRPr lang="en-US"/>
        </a:p>
      </dgm:t>
    </dgm:pt>
    <dgm:pt modelId="{414CD642-9C47-4CAC-962B-1A019EF2B140}" type="pres">
      <dgm:prSet presAssocID="{E7B41496-DD37-4970-A1AC-6FCC77823317}" presName="rootConnector" presStyleLbl="node3" presStyleIdx="0" presStyleCnt="2"/>
      <dgm:spPr/>
      <dgm:t>
        <a:bodyPr/>
        <a:lstStyle/>
        <a:p>
          <a:endParaRPr lang="en-US"/>
        </a:p>
      </dgm:t>
    </dgm:pt>
    <dgm:pt modelId="{98F189FE-323A-4AA4-AE3E-6C7FF59801C7}" type="pres">
      <dgm:prSet presAssocID="{E7B41496-DD37-4970-A1AC-6FCC77823317}" presName="hierChild4" presStyleCnt="0"/>
      <dgm:spPr/>
    </dgm:pt>
    <dgm:pt modelId="{FD4DAC86-47E8-4AA4-A86E-7DC73FE0C8D7}" type="pres">
      <dgm:prSet presAssocID="{E7B41496-DD37-4970-A1AC-6FCC77823317}" presName="hierChild5" presStyleCnt="0"/>
      <dgm:spPr/>
    </dgm:pt>
    <dgm:pt modelId="{33BC36C8-3478-4B3F-A03D-6EB7B49F5B4F}" type="pres">
      <dgm:prSet presAssocID="{BC5E51F7-7A4A-4A81-96DE-2A5D762F0858}" presName="Name37" presStyleLbl="parChTrans1D3" presStyleIdx="1" presStyleCnt="2"/>
      <dgm:spPr/>
      <dgm:t>
        <a:bodyPr/>
        <a:lstStyle/>
        <a:p>
          <a:endParaRPr lang="en-US"/>
        </a:p>
      </dgm:t>
    </dgm:pt>
    <dgm:pt modelId="{D27F9EF7-52C8-4F30-AAE2-C2038A52CB4A}" type="pres">
      <dgm:prSet presAssocID="{2707B61C-2EB1-4867-93AA-7129FF8584A2}" presName="hierRoot2" presStyleCnt="0">
        <dgm:presLayoutVars>
          <dgm:hierBranch val="init"/>
        </dgm:presLayoutVars>
      </dgm:prSet>
      <dgm:spPr/>
    </dgm:pt>
    <dgm:pt modelId="{EEF8988F-5BB4-462A-9BA7-230AD6E48C67}" type="pres">
      <dgm:prSet presAssocID="{2707B61C-2EB1-4867-93AA-7129FF8584A2}" presName="rootComposite" presStyleCnt="0"/>
      <dgm:spPr/>
    </dgm:pt>
    <dgm:pt modelId="{C9136F48-4124-4184-965F-373FED565797}" type="pres">
      <dgm:prSet presAssocID="{2707B61C-2EB1-4867-93AA-7129FF8584A2}" presName="rootText" presStyleLbl="node3" presStyleIdx="1" presStyleCnt="2">
        <dgm:presLayoutVars>
          <dgm:chPref val="3"/>
        </dgm:presLayoutVars>
      </dgm:prSet>
      <dgm:spPr/>
      <dgm:t>
        <a:bodyPr/>
        <a:lstStyle/>
        <a:p>
          <a:endParaRPr lang="en-US"/>
        </a:p>
      </dgm:t>
    </dgm:pt>
    <dgm:pt modelId="{69E23841-CF1C-4AE2-A133-69236B30E489}" type="pres">
      <dgm:prSet presAssocID="{2707B61C-2EB1-4867-93AA-7129FF8584A2}" presName="rootConnector" presStyleLbl="node3" presStyleIdx="1" presStyleCnt="2"/>
      <dgm:spPr/>
      <dgm:t>
        <a:bodyPr/>
        <a:lstStyle/>
        <a:p>
          <a:endParaRPr lang="en-US"/>
        </a:p>
      </dgm:t>
    </dgm:pt>
    <dgm:pt modelId="{8E95610B-D08C-4AF9-81EA-5122504DEEC0}" type="pres">
      <dgm:prSet presAssocID="{2707B61C-2EB1-4867-93AA-7129FF8584A2}" presName="hierChild4" presStyleCnt="0"/>
      <dgm:spPr/>
    </dgm:pt>
    <dgm:pt modelId="{85F883F8-786E-4693-8EC3-AF75B315F66B}" type="pres">
      <dgm:prSet presAssocID="{2707B61C-2EB1-4867-93AA-7129FF8584A2}" presName="hierChild5" presStyleCnt="0"/>
      <dgm:spPr/>
    </dgm:pt>
    <dgm:pt modelId="{C9590FA2-1842-483D-B8F5-42C1874E3DA3}" type="pres">
      <dgm:prSet presAssocID="{549F5191-9A43-49C5-91DE-7B005E52B38C}" presName="hierChild5" presStyleCnt="0"/>
      <dgm:spPr/>
    </dgm:pt>
    <dgm:pt modelId="{02EBA67D-294D-49F0-B826-B8D1C1811FE8}" type="pres">
      <dgm:prSet presAssocID="{123B140A-F61F-4737-9077-1529627E843E}" presName="hierChild3" presStyleCnt="0"/>
      <dgm:spPr/>
    </dgm:pt>
  </dgm:ptLst>
  <dgm:cxnLst>
    <dgm:cxn modelId="{AAF4D779-3E94-418F-B81A-5E3A204D1EB6}" type="presOf" srcId="{177D5353-D384-45A0-881C-A1481B867551}" destId="{C8D0AED0-7206-4F0D-B268-6EACE94000D6}" srcOrd="1" destOrd="0" presId="urn:microsoft.com/office/officeart/2005/8/layout/orgChart1"/>
    <dgm:cxn modelId="{B9D8ECFC-A9EC-4099-9D24-F2294F3E0FFC}" type="presOf" srcId="{BC5E51F7-7A4A-4A81-96DE-2A5D762F0858}" destId="{33BC36C8-3478-4B3F-A03D-6EB7B49F5B4F}" srcOrd="0" destOrd="0" presId="urn:microsoft.com/office/officeart/2005/8/layout/orgChart1"/>
    <dgm:cxn modelId="{DDC41978-2BCD-4A74-A3F8-9BEA3DEA0698}" type="presOf" srcId="{00989665-90A3-4A52-99DC-918BEC4A1B81}" destId="{1052782D-996D-4C76-8CFB-E20A13F2AA53}" srcOrd="0" destOrd="0" presId="urn:microsoft.com/office/officeart/2005/8/layout/orgChart1"/>
    <dgm:cxn modelId="{70149F5E-F13A-4769-8523-538015675FC8}" type="presOf" srcId="{58A6ABA2-90AD-4100-9E95-4C4006B3EABA}" destId="{35E5E294-1040-4457-B146-8C23D4BFB2F8}" srcOrd="0" destOrd="0" presId="urn:microsoft.com/office/officeart/2005/8/layout/orgChart1"/>
    <dgm:cxn modelId="{C39E9473-60A4-4D54-9895-A2D6A095E20C}" srcId="{549F5191-9A43-49C5-91DE-7B005E52B38C}" destId="{E7B41496-DD37-4970-A1AC-6FCC77823317}" srcOrd="0" destOrd="0" parTransId="{E97D5D54-F695-4C8D-A694-1DDFFBC17916}" sibTransId="{B86F7ED1-E10F-49E9-8D01-7F3E86C9F093}"/>
    <dgm:cxn modelId="{E83C3986-D5F0-4CED-B830-6EFA9BF64761}" type="presOf" srcId="{2707B61C-2EB1-4867-93AA-7129FF8584A2}" destId="{C9136F48-4124-4184-965F-373FED565797}" srcOrd="0" destOrd="0" presId="urn:microsoft.com/office/officeart/2005/8/layout/orgChart1"/>
    <dgm:cxn modelId="{8B2E90E8-018B-4238-9CC9-FF792FEA6F03}" type="presOf" srcId="{0073745B-C721-4041-92AF-0E3F587622FE}" destId="{8CEAEA24-8E18-4938-94CF-013D93FF243F}" srcOrd="1" destOrd="0" presId="urn:microsoft.com/office/officeart/2005/8/layout/orgChart1"/>
    <dgm:cxn modelId="{46CE56AC-4CF8-49C8-A3EE-6878CF498B25}" srcId="{549F5191-9A43-49C5-91DE-7B005E52B38C}" destId="{2707B61C-2EB1-4867-93AA-7129FF8584A2}" srcOrd="1" destOrd="0" parTransId="{BC5E51F7-7A4A-4A81-96DE-2A5D762F0858}" sibTransId="{66270679-AEAC-4B07-A190-0940E979CCC5}"/>
    <dgm:cxn modelId="{1645D3CA-0F00-47E6-80F5-3943E3005EAD}" srcId="{123B140A-F61F-4737-9077-1529627E843E}" destId="{00989665-90A3-4A52-99DC-918BEC4A1B81}" srcOrd="2" destOrd="0" parTransId="{CE869756-61A7-4CDB-83E2-5C549CF42BDC}" sibTransId="{4C1C9EB5-D9C2-48B6-BE36-A935F550C9A3}"/>
    <dgm:cxn modelId="{C0A9D044-525F-4EA1-8409-2BBB96B5E4A3}" srcId="{123B140A-F61F-4737-9077-1529627E843E}" destId="{549F5191-9A43-49C5-91DE-7B005E52B38C}" srcOrd="3" destOrd="0" parTransId="{AC9ECC3B-8FF9-427A-9A00-985C0D64F4D5}" sibTransId="{3D5F86C5-AD42-40A4-AE77-1B3493C56999}"/>
    <dgm:cxn modelId="{D4FD9845-FFBE-4455-A7A7-B68A8BB796D2}" type="presOf" srcId="{177D5353-D384-45A0-881C-A1481B867551}" destId="{1ABEE349-171F-48A4-9654-451CD56691D7}" srcOrd="0" destOrd="0" presId="urn:microsoft.com/office/officeart/2005/8/layout/orgChart1"/>
    <dgm:cxn modelId="{15F3C0FC-0E55-4A82-A9BC-202F73FBB384}" type="presOf" srcId="{CE869756-61A7-4CDB-83E2-5C549CF42BDC}" destId="{EABB00FD-C483-476C-B1C8-50F5B1C0F7A4}" srcOrd="0" destOrd="0" presId="urn:microsoft.com/office/officeart/2005/8/layout/orgChart1"/>
    <dgm:cxn modelId="{8B3D678C-2172-43FD-B07B-E23CFFB83424}" type="presOf" srcId="{549F5191-9A43-49C5-91DE-7B005E52B38C}" destId="{30097E5E-0F88-46EB-94F4-1FBDA880B2D8}" srcOrd="0" destOrd="0" presId="urn:microsoft.com/office/officeart/2005/8/layout/orgChart1"/>
    <dgm:cxn modelId="{E34BC530-7BDD-496C-94C4-3545942EB257}" type="presOf" srcId="{549F5191-9A43-49C5-91DE-7B005E52B38C}" destId="{D46889D7-7D78-4E2B-8C64-24B255157D19}" srcOrd="1" destOrd="0" presId="urn:microsoft.com/office/officeart/2005/8/layout/orgChart1"/>
    <dgm:cxn modelId="{18E76AC8-F303-48E9-AEE4-165F39FCAE85}" srcId="{3E1725CF-BA6A-490A-AE22-57B2705C03E3}" destId="{123B140A-F61F-4737-9077-1529627E843E}" srcOrd="0" destOrd="0" parTransId="{BB433C27-B749-4CA3-848F-4FC02D894751}" sibTransId="{E132C4DA-2B39-4236-A636-E9187E7F3E0D}"/>
    <dgm:cxn modelId="{6163B5A8-6790-4499-B739-74D6D4ED011E}" type="presOf" srcId="{E7B41496-DD37-4970-A1AC-6FCC77823317}" destId="{414CD642-9C47-4CAC-962B-1A019EF2B140}" srcOrd="1" destOrd="0" presId="urn:microsoft.com/office/officeart/2005/8/layout/orgChart1"/>
    <dgm:cxn modelId="{32F06053-3DB3-42C3-AD48-019E5B168B6C}" type="presOf" srcId="{2707B61C-2EB1-4867-93AA-7129FF8584A2}" destId="{69E23841-CF1C-4AE2-A133-69236B30E489}" srcOrd="1" destOrd="0" presId="urn:microsoft.com/office/officeart/2005/8/layout/orgChart1"/>
    <dgm:cxn modelId="{3DE6D3D3-8948-4974-A0DB-EB52C2445EA8}" type="presOf" srcId="{123B140A-F61F-4737-9077-1529627E843E}" destId="{26EF0C34-CAA5-4AD2-8AFF-7FBAB952D074}" srcOrd="0" destOrd="0" presId="urn:microsoft.com/office/officeart/2005/8/layout/orgChart1"/>
    <dgm:cxn modelId="{C288DD0D-F7F7-4F40-9E15-B60B6AC380F2}" type="presOf" srcId="{3E1725CF-BA6A-490A-AE22-57B2705C03E3}" destId="{EEDA42CB-94F8-45A1-A073-DD66BFC61E30}" srcOrd="0" destOrd="0" presId="urn:microsoft.com/office/officeart/2005/8/layout/orgChart1"/>
    <dgm:cxn modelId="{EC5DD48A-FC1E-4F63-8C7E-E44968C2E314}" type="presOf" srcId="{AC9ECC3B-8FF9-427A-9A00-985C0D64F4D5}" destId="{F058AD7D-CB06-4E6C-BE0C-846DAC9F3E43}" srcOrd="0" destOrd="0" presId="urn:microsoft.com/office/officeart/2005/8/layout/orgChart1"/>
    <dgm:cxn modelId="{A8027FC8-5E2F-4CB1-9502-64382B49E58D}" type="presOf" srcId="{00989665-90A3-4A52-99DC-918BEC4A1B81}" destId="{669CBD9C-EBDF-4B79-AA5F-1222668E80AF}" srcOrd="1" destOrd="0" presId="urn:microsoft.com/office/officeart/2005/8/layout/orgChart1"/>
    <dgm:cxn modelId="{1A80E13C-E842-42F4-929A-3307E39FA9B8}" type="presOf" srcId="{FF98F714-2E7D-4C43-B7EF-C6A6CDC0E879}" destId="{C8255326-8FE5-49B4-BC03-4E73EB7B5203}" srcOrd="0" destOrd="0" presId="urn:microsoft.com/office/officeart/2005/8/layout/orgChart1"/>
    <dgm:cxn modelId="{9B8C386F-9147-4509-BC47-17C9E2F46404}" srcId="{123B140A-F61F-4737-9077-1529627E843E}" destId="{0073745B-C721-4041-92AF-0E3F587622FE}" srcOrd="0" destOrd="0" parTransId="{58A6ABA2-90AD-4100-9E95-4C4006B3EABA}" sibTransId="{36155D98-B60B-46D6-BAE1-0169C677861F}"/>
    <dgm:cxn modelId="{9939A23F-8F2B-46CF-B33B-8B8AB7B85F3F}" type="presOf" srcId="{E7B41496-DD37-4970-A1AC-6FCC77823317}" destId="{8C1F18C9-E3F4-4AEC-B423-C7B747ED5B10}" srcOrd="0" destOrd="0" presId="urn:microsoft.com/office/officeart/2005/8/layout/orgChart1"/>
    <dgm:cxn modelId="{418D025E-5F11-41D7-8E8E-95432AD1AB58}" srcId="{123B140A-F61F-4737-9077-1529627E843E}" destId="{177D5353-D384-45A0-881C-A1481B867551}" srcOrd="1" destOrd="0" parTransId="{FF98F714-2E7D-4C43-B7EF-C6A6CDC0E879}" sibTransId="{1590DC4C-1FE2-4673-AA1E-798F23500682}"/>
    <dgm:cxn modelId="{47F74B87-DD90-4191-A5B2-E7CBDFA60200}" type="presOf" srcId="{E97D5D54-F695-4C8D-A694-1DDFFBC17916}" destId="{1A66F601-B1C1-4049-AF34-5E1FD834885C}" srcOrd="0" destOrd="0" presId="urn:microsoft.com/office/officeart/2005/8/layout/orgChart1"/>
    <dgm:cxn modelId="{33A236DB-BEB4-42F6-A8E3-9BEC76596988}" type="presOf" srcId="{0073745B-C721-4041-92AF-0E3F587622FE}" destId="{8BEA30A8-5CE2-4DBC-8D0E-1404AEF02473}" srcOrd="0" destOrd="0" presId="urn:microsoft.com/office/officeart/2005/8/layout/orgChart1"/>
    <dgm:cxn modelId="{68CCEE47-B8EA-43D4-B077-0073423B03BD}" type="presOf" srcId="{123B140A-F61F-4737-9077-1529627E843E}" destId="{233DBD5A-5EEC-4B03-9C5B-BACB71848828}" srcOrd="1" destOrd="0" presId="urn:microsoft.com/office/officeart/2005/8/layout/orgChart1"/>
    <dgm:cxn modelId="{9AA26AE4-EBFC-4C1E-9B3A-758B4E081E1D}" type="presParOf" srcId="{EEDA42CB-94F8-45A1-A073-DD66BFC61E30}" destId="{7F8732DD-9D23-44B1-99D5-C2C0CBB90671}" srcOrd="0" destOrd="0" presId="urn:microsoft.com/office/officeart/2005/8/layout/orgChart1"/>
    <dgm:cxn modelId="{BC157C26-A0D1-4A40-8A05-0F0AAE46B830}" type="presParOf" srcId="{7F8732DD-9D23-44B1-99D5-C2C0CBB90671}" destId="{496E7D26-E271-4C8F-A202-7E280DF40020}" srcOrd="0" destOrd="0" presId="urn:microsoft.com/office/officeart/2005/8/layout/orgChart1"/>
    <dgm:cxn modelId="{80C7C8F4-4502-4A19-9AA5-20DB05CAEA4C}" type="presParOf" srcId="{496E7D26-E271-4C8F-A202-7E280DF40020}" destId="{26EF0C34-CAA5-4AD2-8AFF-7FBAB952D074}" srcOrd="0" destOrd="0" presId="urn:microsoft.com/office/officeart/2005/8/layout/orgChart1"/>
    <dgm:cxn modelId="{F38EBAEA-672E-434F-AE55-30CDF0557F40}" type="presParOf" srcId="{496E7D26-E271-4C8F-A202-7E280DF40020}" destId="{233DBD5A-5EEC-4B03-9C5B-BACB71848828}" srcOrd="1" destOrd="0" presId="urn:microsoft.com/office/officeart/2005/8/layout/orgChart1"/>
    <dgm:cxn modelId="{C6251724-36F0-4711-A187-36155F4F8DBD}" type="presParOf" srcId="{7F8732DD-9D23-44B1-99D5-C2C0CBB90671}" destId="{1655880B-CD27-430C-969E-7589D55BB2C7}" srcOrd="1" destOrd="0" presId="urn:microsoft.com/office/officeart/2005/8/layout/orgChart1"/>
    <dgm:cxn modelId="{6718BA0A-2085-41B8-AAE8-46D79E9F9CF1}" type="presParOf" srcId="{1655880B-CD27-430C-969E-7589D55BB2C7}" destId="{35E5E294-1040-4457-B146-8C23D4BFB2F8}" srcOrd="0" destOrd="0" presId="urn:microsoft.com/office/officeart/2005/8/layout/orgChart1"/>
    <dgm:cxn modelId="{618BC282-C07D-48F7-A3A6-F2C52435A644}" type="presParOf" srcId="{1655880B-CD27-430C-969E-7589D55BB2C7}" destId="{849241D0-AA5B-42DF-952E-C6B7266411CA}" srcOrd="1" destOrd="0" presId="urn:microsoft.com/office/officeart/2005/8/layout/orgChart1"/>
    <dgm:cxn modelId="{46E86E21-9818-48C5-91AC-FE195D970107}" type="presParOf" srcId="{849241D0-AA5B-42DF-952E-C6B7266411CA}" destId="{05FCC1DA-928A-4293-8B24-17B83B487B0D}" srcOrd="0" destOrd="0" presId="urn:microsoft.com/office/officeart/2005/8/layout/orgChart1"/>
    <dgm:cxn modelId="{DF5085DA-7995-472F-AFF8-137A854DCBB1}" type="presParOf" srcId="{05FCC1DA-928A-4293-8B24-17B83B487B0D}" destId="{8BEA30A8-5CE2-4DBC-8D0E-1404AEF02473}" srcOrd="0" destOrd="0" presId="urn:microsoft.com/office/officeart/2005/8/layout/orgChart1"/>
    <dgm:cxn modelId="{93E385CD-D14D-464D-AEF7-C7AD7AF9AEF2}" type="presParOf" srcId="{05FCC1DA-928A-4293-8B24-17B83B487B0D}" destId="{8CEAEA24-8E18-4938-94CF-013D93FF243F}" srcOrd="1" destOrd="0" presId="urn:microsoft.com/office/officeart/2005/8/layout/orgChart1"/>
    <dgm:cxn modelId="{F7B9565C-9F31-4C14-A9DF-869EFD15944B}" type="presParOf" srcId="{849241D0-AA5B-42DF-952E-C6B7266411CA}" destId="{1E6DA666-CF93-47D2-B0F7-2B7FC244678F}" srcOrd="1" destOrd="0" presId="urn:microsoft.com/office/officeart/2005/8/layout/orgChart1"/>
    <dgm:cxn modelId="{393B4F5A-8E52-46EE-93C0-486F9E7E88FC}" type="presParOf" srcId="{849241D0-AA5B-42DF-952E-C6B7266411CA}" destId="{A434BAAF-9DAD-418F-B9FE-07D18390853E}" srcOrd="2" destOrd="0" presId="urn:microsoft.com/office/officeart/2005/8/layout/orgChart1"/>
    <dgm:cxn modelId="{E576B902-012D-4F90-874A-73ECE0E10B1C}" type="presParOf" srcId="{1655880B-CD27-430C-969E-7589D55BB2C7}" destId="{C8255326-8FE5-49B4-BC03-4E73EB7B5203}" srcOrd="2" destOrd="0" presId="urn:microsoft.com/office/officeart/2005/8/layout/orgChart1"/>
    <dgm:cxn modelId="{1A5FD84A-73C9-4663-AF35-67ED8FF3CA23}" type="presParOf" srcId="{1655880B-CD27-430C-969E-7589D55BB2C7}" destId="{B2918B64-86D5-47C7-A90A-47B3A3A191EC}" srcOrd="3" destOrd="0" presId="urn:microsoft.com/office/officeart/2005/8/layout/orgChart1"/>
    <dgm:cxn modelId="{4CB32229-0EBC-4079-A577-CB84A386B2A9}" type="presParOf" srcId="{B2918B64-86D5-47C7-A90A-47B3A3A191EC}" destId="{A8778522-052E-49AA-807E-ACEC13A3E17F}" srcOrd="0" destOrd="0" presId="urn:microsoft.com/office/officeart/2005/8/layout/orgChart1"/>
    <dgm:cxn modelId="{F7610257-27A8-4144-8CDB-037F0BEF536A}" type="presParOf" srcId="{A8778522-052E-49AA-807E-ACEC13A3E17F}" destId="{1ABEE349-171F-48A4-9654-451CD56691D7}" srcOrd="0" destOrd="0" presId="urn:microsoft.com/office/officeart/2005/8/layout/orgChart1"/>
    <dgm:cxn modelId="{0515C5E0-0706-4DF7-864C-ED60A6C790C8}" type="presParOf" srcId="{A8778522-052E-49AA-807E-ACEC13A3E17F}" destId="{C8D0AED0-7206-4F0D-B268-6EACE94000D6}" srcOrd="1" destOrd="0" presId="urn:microsoft.com/office/officeart/2005/8/layout/orgChart1"/>
    <dgm:cxn modelId="{760ECEA4-4B6A-4A91-8C06-6048B78B8C88}" type="presParOf" srcId="{B2918B64-86D5-47C7-A90A-47B3A3A191EC}" destId="{2F21292B-E9A6-4A38-BA30-BD3B58710214}" srcOrd="1" destOrd="0" presId="urn:microsoft.com/office/officeart/2005/8/layout/orgChart1"/>
    <dgm:cxn modelId="{F425D687-B3E6-4D9E-B6F6-FCE8555C7C75}" type="presParOf" srcId="{B2918B64-86D5-47C7-A90A-47B3A3A191EC}" destId="{4784FB13-EA8A-43DC-B089-D81F9BDAB8EE}" srcOrd="2" destOrd="0" presId="urn:microsoft.com/office/officeart/2005/8/layout/orgChart1"/>
    <dgm:cxn modelId="{B8621CD3-410C-43BA-80C8-A12A4E4CB845}" type="presParOf" srcId="{1655880B-CD27-430C-969E-7589D55BB2C7}" destId="{EABB00FD-C483-476C-B1C8-50F5B1C0F7A4}" srcOrd="4" destOrd="0" presId="urn:microsoft.com/office/officeart/2005/8/layout/orgChart1"/>
    <dgm:cxn modelId="{0CF073D1-9A8E-4A17-AD1A-17D71E067588}" type="presParOf" srcId="{1655880B-CD27-430C-969E-7589D55BB2C7}" destId="{458D5409-C9C3-46CA-BD2E-CDB6E0111069}" srcOrd="5" destOrd="0" presId="urn:microsoft.com/office/officeart/2005/8/layout/orgChart1"/>
    <dgm:cxn modelId="{909FD46A-A676-478E-9FE4-DD70A3E55B5B}" type="presParOf" srcId="{458D5409-C9C3-46CA-BD2E-CDB6E0111069}" destId="{BC2960D3-CC14-4ED2-8835-9F1A61EAF9F2}" srcOrd="0" destOrd="0" presId="urn:microsoft.com/office/officeart/2005/8/layout/orgChart1"/>
    <dgm:cxn modelId="{72631677-EE42-474B-B222-140CDE612558}" type="presParOf" srcId="{BC2960D3-CC14-4ED2-8835-9F1A61EAF9F2}" destId="{1052782D-996D-4C76-8CFB-E20A13F2AA53}" srcOrd="0" destOrd="0" presId="urn:microsoft.com/office/officeart/2005/8/layout/orgChart1"/>
    <dgm:cxn modelId="{CCD37113-9C39-4C59-B687-344037943079}" type="presParOf" srcId="{BC2960D3-CC14-4ED2-8835-9F1A61EAF9F2}" destId="{669CBD9C-EBDF-4B79-AA5F-1222668E80AF}" srcOrd="1" destOrd="0" presId="urn:microsoft.com/office/officeart/2005/8/layout/orgChart1"/>
    <dgm:cxn modelId="{AF909691-7CE2-4576-AA30-F5E7F8A09902}" type="presParOf" srcId="{458D5409-C9C3-46CA-BD2E-CDB6E0111069}" destId="{AF66EFB7-FFEF-4B9C-826D-7AFE0ED012C3}" srcOrd="1" destOrd="0" presId="urn:microsoft.com/office/officeart/2005/8/layout/orgChart1"/>
    <dgm:cxn modelId="{EBBC1627-ACD8-452D-A267-8337C13DC9A0}" type="presParOf" srcId="{458D5409-C9C3-46CA-BD2E-CDB6E0111069}" destId="{CC12C3CC-4F63-41D1-AD62-3EB7A75CBB0C}" srcOrd="2" destOrd="0" presId="urn:microsoft.com/office/officeart/2005/8/layout/orgChart1"/>
    <dgm:cxn modelId="{1F8CECF9-BF16-4218-81D2-43DA0F2FB6F5}" type="presParOf" srcId="{1655880B-CD27-430C-969E-7589D55BB2C7}" destId="{F058AD7D-CB06-4E6C-BE0C-846DAC9F3E43}" srcOrd="6" destOrd="0" presId="urn:microsoft.com/office/officeart/2005/8/layout/orgChart1"/>
    <dgm:cxn modelId="{6FD8E926-F7DE-4A90-B843-06F6A3252C2C}" type="presParOf" srcId="{1655880B-CD27-430C-969E-7589D55BB2C7}" destId="{ABA5A69C-F94B-4622-A369-8224F7A64B60}" srcOrd="7" destOrd="0" presId="urn:microsoft.com/office/officeart/2005/8/layout/orgChart1"/>
    <dgm:cxn modelId="{82C135D3-B5A7-474A-9757-7547371E4E4F}" type="presParOf" srcId="{ABA5A69C-F94B-4622-A369-8224F7A64B60}" destId="{C9B07211-4657-4394-9387-871AA72A2468}" srcOrd="0" destOrd="0" presId="urn:microsoft.com/office/officeart/2005/8/layout/orgChart1"/>
    <dgm:cxn modelId="{D13C950E-DC4A-4C94-A313-ADC5F499FE0A}" type="presParOf" srcId="{C9B07211-4657-4394-9387-871AA72A2468}" destId="{30097E5E-0F88-46EB-94F4-1FBDA880B2D8}" srcOrd="0" destOrd="0" presId="urn:microsoft.com/office/officeart/2005/8/layout/orgChart1"/>
    <dgm:cxn modelId="{22F7F375-EE29-4D63-BDB8-9BF7966D5A1C}" type="presParOf" srcId="{C9B07211-4657-4394-9387-871AA72A2468}" destId="{D46889D7-7D78-4E2B-8C64-24B255157D19}" srcOrd="1" destOrd="0" presId="urn:microsoft.com/office/officeart/2005/8/layout/orgChart1"/>
    <dgm:cxn modelId="{B3045A32-8EB9-443C-A4D3-D276665A9860}" type="presParOf" srcId="{ABA5A69C-F94B-4622-A369-8224F7A64B60}" destId="{4E328ED4-EF2D-4BE0-81FF-67BFC4726B7A}" srcOrd="1" destOrd="0" presId="urn:microsoft.com/office/officeart/2005/8/layout/orgChart1"/>
    <dgm:cxn modelId="{47871D90-51BE-439A-A014-405BD3D06C5B}" type="presParOf" srcId="{4E328ED4-EF2D-4BE0-81FF-67BFC4726B7A}" destId="{1A66F601-B1C1-4049-AF34-5E1FD834885C}" srcOrd="0" destOrd="0" presId="urn:microsoft.com/office/officeart/2005/8/layout/orgChart1"/>
    <dgm:cxn modelId="{04D2BB8B-A030-4BF7-BDF5-037B75E2D5EC}" type="presParOf" srcId="{4E328ED4-EF2D-4BE0-81FF-67BFC4726B7A}" destId="{83674104-A41A-4782-B358-803B0D1A41E8}" srcOrd="1" destOrd="0" presId="urn:microsoft.com/office/officeart/2005/8/layout/orgChart1"/>
    <dgm:cxn modelId="{3C9ED0A7-52A8-48EB-AF7E-3154FED7AF25}" type="presParOf" srcId="{83674104-A41A-4782-B358-803B0D1A41E8}" destId="{4F4C90BF-2249-4BE5-BCD3-31849E1E1E91}" srcOrd="0" destOrd="0" presId="urn:microsoft.com/office/officeart/2005/8/layout/orgChart1"/>
    <dgm:cxn modelId="{D65B24A6-F680-4FB0-9402-DE1CE7A6DFDF}" type="presParOf" srcId="{4F4C90BF-2249-4BE5-BCD3-31849E1E1E91}" destId="{8C1F18C9-E3F4-4AEC-B423-C7B747ED5B10}" srcOrd="0" destOrd="0" presId="urn:microsoft.com/office/officeart/2005/8/layout/orgChart1"/>
    <dgm:cxn modelId="{91CE1478-FB9C-4051-BA98-F24E1199A260}" type="presParOf" srcId="{4F4C90BF-2249-4BE5-BCD3-31849E1E1E91}" destId="{414CD642-9C47-4CAC-962B-1A019EF2B140}" srcOrd="1" destOrd="0" presId="urn:microsoft.com/office/officeart/2005/8/layout/orgChart1"/>
    <dgm:cxn modelId="{C5B7E905-FC8E-41F6-AA18-D724056B7A48}" type="presParOf" srcId="{83674104-A41A-4782-B358-803B0D1A41E8}" destId="{98F189FE-323A-4AA4-AE3E-6C7FF59801C7}" srcOrd="1" destOrd="0" presId="urn:microsoft.com/office/officeart/2005/8/layout/orgChart1"/>
    <dgm:cxn modelId="{F1BEB4AD-8B3A-4158-94DE-6C9807F7188A}" type="presParOf" srcId="{83674104-A41A-4782-B358-803B0D1A41E8}" destId="{FD4DAC86-47E8-4AA4-A86E-7DC73FE0C8D7}" srcOrd="2" destOrd="0" presId="urn:microsoft.com/office/officeart/2005/8/layout/orgChart1"/>
    <dgm:cxn modelId="{60B40B04-8AE0-46AA-BCFC-C9BA85111BAD}" type="presParOf" srcId="{4E328ED4-EF2D-4BE0-81FF-67BFC4726B7A}" destId="{33BC36C8-3478-4B3F-A03D-6EB7B49F5B4F}" srcOrd="2" destOrd="0" presId="urn:microsoft.com/office/officeart/2005/8/layout/orgChart1"/>
    <dgm:cxn modelId="{8D3A7AED-3934-43E2-B1A0-CFA88389F9CD}" type="presParOf" srcId="{4E328ED4-EF2D-4BE0-81FF-67BFC4726B7A}" destId="{D27F9EF7-52C8-4F30-AAE2-C2038A52CB4A}" srcOrd="3" destOrd="0" presId="urn:microsoft.com/office/officeart/2005/8/layout/orgChart1"/>
    <dgm:cxn modelId="{1C96442C-F63D-4967-8D63-7AA196924198}" type="presParOf" srcId="{D27F9EF7-52C8-4F30-AAE2-C2038A52CB4A}" destId="{EEF8988F-5BB4-462A-9BA7-230AD6E48C67}" srcOrd="0" destOrd="0" presId="urn:microsoft.com/office/officeart/2005/8/layout/orgChart1"/>
    <dgm:cxn modelId="{45B3E759-DB49-45CF-AFB7-E44541E3713B}" type="presParOf" srcId="{EEF8988F-5BB4-462A-9BA7-230AD6E48C67}" destId="{C9136F48-4124-4184-965F-373FED565797}" srcOrd="0" destOrd="0" presId="urn:microsoft.com/office/officeart/2005/8/layout/orgChart1"/>
    <dgm:cxn modelId="{14EF7337-29A6-4473-BFEA-B67F087864EA}" type="presParOf" srcId="{EEF8988F-5BB4-462A-9BA7-230AD6E48C67}" destId="{69E23841-CF1C-4AE2-A133-69236B30E489}" srcOrd="1" destOrd="0" presId="urn:microsoft.com/office/officeart/2005/8/layout/orgChart1"/>
    <dgm:cxn modelId="{A26718E0-1D42-4CD1-9DB7-397CC611E877}" type="presParOf" srcId="{D27F9EF7-52C8-4F30-AAE2-C2038A52CB4A}" destId="{8E95610B-D08C-4AF9-81EA-5122504DEEC0}" srcOrd="1" destOrd="0" presId="urn:microsoft.com/office/officeart/2005/8/layout/orgChart1"/>
    <dgm:cxn modelId="{4A018F84-A094-4C66-B13A-E5D3451E8405}" type="presParOf" srcId="{D27F9EF7-52C8-4F30-AAE2-C2038A52CB4A}" destId="{85F883F8-786E-4693-8EC3-AF75B315F66B}" srcOrd="2" destOrd="0" presId="urn:microsoft.com/office/officeart/2005/8/layout/orgChart1"/>
    <dgm:cxn modelId="{CFD4FE94-CD67-4B75-A334-AD6595B5587D}" type="presParOf" srcId="{ABA5A69C-F94B-4622-A369-8224F7A64B60}" destId="{C9590FA2-1842-483D-B8F5-42C1874E3DA3}" srcOrd="2" destOrd="0" presId="urn:microsoft.com/office/officeart/2005/8/layout/orgChart1"/>
    <dgm:cxn modelId="{06043CC3-D0CC-413D-A6FD-BBB6430944B0}" type="presParOf" srcId="{7F8732DD-9D23-44B1-99D5-C2C0CBB90671}" destId="{02EBA67D-294D-49F0-B826-B8D1C1811FE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35EF8-7CFD-4302-81FA-79193A07D361}">
      <dsp:nvSpPr>
        <dsp:cNvPr id="0" name=""/>
        <dsp:cNvSpPr/>
      </dsp:nvSpPr>
      <dsp:spPr>
        <a:xfrm>
          <a:off x="516032" y="1965"/>
          <a:ext cx="2573040" cy="7312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Technical Aspects</a:t>
          </a:r>
          <a:endParaRPr lang="en-US" sz="1800" kern="1200" dirty="0">
            <a:solidFill>
              <a:schemeClr val="tx1"/>
            </a:solidFill>
          </a:endParaRPr>
        </a:p>
      </dsp:txBody>
      <dsp:txXfrm>
        <a:off x="537449" y="23382"/>
        <a:ext cx="2530206" cy="688403"/>
      </dsp:txXfrm>
    </dsp:sp>
    <dsp:sp modelId="{072549CB-8AA3-4AC5-88AC-ECF08292F376}">
      <dsp:nvSpPr>
        <dsp:cNvPr id="0" name=""/>
        <dsp:cNvSpPr/>
      </dsp:nvSpPr>
      <dsp:spPr>
        <a:xfrm rot="5400000">
          <a:off x="1665446" y="751483"/>
          <a:ext cx="274213" cy="3290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chemeClr val="tx1"/>
            </a:solidFill>
          </a:endParaRPr>
        </a:p>
      </dsp:txBody>
      <dsp:txXfrm rot="-5400000">
        <a:off x="1703836" y="778904"/>
        <a:ext cx="197434" cy="191949"/>
      </dsp:txXfrm>
    </dsp:sp>
    <dsp:sp modelId="{F9A44B78-48C5-47D3-ABD7-35A95AB24107}">
      <dsp:nvSpPr>
        <dsp:cNvPr id="0" name=""/>
        <dsp:cNvSpPr/>
      </dsp:nvSpPr>
      <dsp:spPr>
        <a:xfrm>
          <a:off x="516032" y="1098821"/>
          <a:ext cx="2573040" cy="7312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Social &amp; Environmental Aspects </a:t>
          </a:r>
          <a:endParaRPr lang="en-US" sz="1800" kern="1200" dirty="0">
            <a:solidFill>
              <a:schemeClr val="tx1"/>
            </a:solidFill>
          </a:endParaRPr>
        </a:p>
      </dsp:txBody>
      <dsp:txXfrm>
        <a:off x="537449" y="1120238"/>
        <a:ext cx="2530206" cy="688403"/>
      </dsp:txXfrm>
    </dsp:sp>
    <dsp:sp modelId="{CBB1D8AC-846D-4AFE-98BD-50F4FB00C80E}">
      <dsp:nvSpPr>
        <dsp:cNvPr id="0" name=""/>
        <dsp:cNvSpPr/>
      </dsp:nvSpPr>
      <dsp:spPr>
        <a:xfrm rot="5400000">
          <a:off x="1665446" y="1848339"/>
          <a:ext cx="274213" cy="3290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chemeClr val="tx1"/>
            </a:solidFill>
          </a:endParaRPr>
        </a:p>
      </dsp:txBody>
      <dsp:txXfrm rot="-5400000">
        <a:off x="1703836" y="1875760"/>
        <a:ext cx="197434" cy="191949"/>
      </dsp:txXfrm>
    </dsp:sp>
    <dsp:sp modelId="{099C20D6-75B8-4EC4-A3FD-9DB2E49DC747}">
      <dsp:nvSpPr>
        <dsp:cNvPr id="0" name=""/>
        <dsp:cNvSpPr/>
      </dsp:nvSpPr>
      <dsp:spPr>
        <a:xfrm>
          <a:off x="516032" y="2195676"/>
          <a:ext cx="2573040" cy="7312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Economic Aspects</a:t>
          </a:r>
          <a:endParaRPr lang="en-US" sz="1800" kern="1200" dirty="0">
            <a:solidFill>
              <a:schemeClr val="tx1"/>
            </a:solidFill>
          </a:endParaRPr>
        </a:p>
      </dsp:txBody>
      <dsp:txXfrm>
        <a:off x="537449" y="2217093"/>
        <a:ext cx="2530206" cy="688403"/>
      </dsp:txXfrm>
    </dsp:sp>
    <dsp:sp modelId="{6903AD0C-3A90-4896-9E5F-86A62B3170C0}">
      <dsp:nvSpPr>
        <dsp:cNvPr id="0" name=""/>
        <dsp:cNvSpPr/>
      </dsp:nvSpPr>
      <dsp:spPr>
        <a:xfrm rot="5400000">
          <a:off x="1665446" y="2945194"/>
          <a:ext cx="274213" cy="3290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chemeClr val="tx1"/>
            </a:solidFill>
          </a:endParaRPr>
        </a:p>
      </dsp:txBody>
      <dsp:txXfrm rot="-5400000">
        <a:off x="1703836" y="2972615"/>
        <a:ext cx="197434" cy="191949"/>
      </dsp:txXfrm>
    </dsp:sp>
    <dsp:sp modelId="{9BEE8A43-274D-4DED-871F-A417F2113914}">
      <dsp:nvSpPr>
        <dsp:cNvPr id="0" name=""/>
        <dsp:cNvSpPr/>
      </dsp:nvSpPr>
      <dsp:spPr>
        <a:xfrm>
          <a:off x="516032" y="3292532"/>
          <a:ext cx="2573040" cy="7312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Project Costs &amp; Possible Returns</a:t>
          </a:r>
          <a:endParaRPr lang="en-US" sz="1800" kern="1200" dirty="0">
            <a:solidFill>
              <a:schemeClr val="tx1"/>
            </a:solidFill>
          </a:endParaRPr>
        </a:p>
      </dsp:txBody>
      <dsp:txXfrm>
        <a:off x="537449" y="3313949"/>
        <a:ext cx="2530206" cy="688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E9CD5-4E64-4832-AEA5-FD63F1687A4B}">
      <dsp:nvSpPr>
        <dsp:cNvPr id="0" name=""/>
        <dsp:cNvSpPr/>
      </dsp:nvSpPr>
      <dsp:spPr>
        <a:xfrm rot="5400000">
          <a:off x="5603059" y="-1234211"/>
          <a:ext cx="789612" cy="3458430"/>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effectLst/>
            </a:rPr>
            <a:t>2,000 kg per year</a:t>
          </a:r>
          <a:endParaRPr lang="en-US" sz="2400" kern="1200" dirty="0"/>
        </a:p>
      </dsp:txBody>
      <dsp:txXfrm rot="-5400000">
        <a:off x="4268650" y="138744"/>
        <a:ext cx="3419884" cy="712520"/>
      </dsp:txXfrm>
    </dsp:sp>
    <dsp:sp modelId="{6BDD740F-C752-4B73-81A6-9DA2BD843473}">
      <dsp:nvSpPr>
        <dsp:cNvPr id="0" name=""/>
        <dsp:cNvSpPr/>
      </dsp:nvSpPr>
      <dsp:spPr>
        <a:xfrm>
          <a:off x="1254" y="1495"/>
          <a:ext cx="4267396" cy="9870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ct val="35000"/>
            </a:spcAft>
          </a:pPr>
          <a:r>
            <a:rPr lang="en-US" sz="2000" b="1" kern="1200" dirty="0" smtClean="0">
              <a:effectLst/>
            </a:rPr>
            <a:t>Saving of Firewood</a:t>
          </a:r>
          <a:endParaRPr lang="en-US" sz="2000" b="1" kern="1200" dirty="0"/>
        </a:p>
      </dsp:txBody>
      <dsp:txXfrm>
        <a:off x="49436" y="49677"/>
        <a:ext cx="4171032" cy="890651"/>
      </dsp:txXfrm>
    </dsp:sp>
    <dsp:sp modelId="{9253D233-BE41-4B2F-9CCE-245F9016F44F}">
      <dsp:nvSpPr>
        <dsp:cNvPr id="0" name=""/>
        <dsp:cNvSpPr/>
      </dsp:nvSpPr>
      <dsp:spPr>
        <a:xfrm rot="5400000">
          <a:off x="5603059" y="-197845"/>
          <a:ext cx="789612" cy="3458430"/>
        </a:xfrm>
        <a:prstGeom prst="round2SameRect">
          <a:avLst/>
        </a:prstGeom>
        <a:solidFill>
          <a:schemeClr val="accent5">
            <a:tint val="40000"/>
            <a:alpha val="90000"/>
            <a:hueOff val="59924"/>
            <a:satOff val="-3528"/>
            <a:lumOff val="-981"/>
            <a:alphaOff val="0"/>
          </a:schemeClr>
        </a:solidFill>
        <a:ln w="25400" cap="flat" cmpd="sng" algn="ctr">
          <a:solidFill>
            <a:schemeClr val="accent5">
              <a:tint val="40000"/>
              <a:alpha val="90000"/>
              <a:hueOff val="59924"/>
              <a:satOff val="-3528"/>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effectLst/>
            </a:rPr>
            <a:t>32 liters per year</a:t>
          </a:r>
          <a:endParaRPr lang="en-US" sz="2400" kern="1200" dirty="0"/>
        </a:p>
      </dsp:txBody>
      <dsp:txXfrm rot="-5400000">
        <a:off x="4268650" y="1175110"/>
        <a:ext cx="3419884" cy="712520"/>
      </dsp:txXfrm>
    </dsp:sp>
    <dsp:sp modelId="{30431D27-3529-4EE2-A199-BA57A575C4C8}">
      <dsp:nvSpPr>
        <dsp:cNvPr id="0" name=""/>
        <dsp:cNvSpPr/>
      </dsp:nvSpPr>
      <dsp:spPr>
        <a:xfrm>
          <a:off x="1254" y="1037862"/>
          <a:ext cx="4267396" cy="987015"/>
        </a:xfrm>
        <a:prstGeom prst="roundRect">
          <a:avLst/>
        </a:prstGeom>
        <a:solidFill>
          <a:schemeClr val="accent5">
            <a:hueOff val="3013"/>
            <a:satOff val="12853"/>
            <a:lumOff val="-7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ct val="35000"/>
            </a:spcAft>
          </a:pPr>
          <a:r>
            <a:rPr lang="en-US" sz="2000" b="1" kern="1200" dirty="0" smtClean="0">
              <a:effectLst/>
            </a:rPr>
            <a:t>Saving of Kerosene</a:t>
          </a:r>
          <a:endParaRPr lang="en-US" sz="2000" b="1" kern="1200" dirty="0"/>
        </a:p>
      </dsp:txBody>
      <dsp:txXfrm>
        <a:off x="49436" y="1086044"/>
        <a:ext cx="4171032" cy="890651"/>
      </dsp:txXfrm>
    </dsp:sp>
    <dsp:sp modelId="{EB0B7E3A-DABB-47F9-80F2-01DBD07BFF3D}">
      <dsp:nvSpPr>
        <dsp:cNvPr id="0" name=""/>
        <dsp:cNvSpPr/>
      </dsp:nvSpPr>
      <dsp:spPr>
        <a:xfrm rot="5400000">
          <a:off x="5603059" y="838521"/>
          <a:ext cx="789612" cy="3458430"/>
        </a:xfrm>
        <a:prstGeom prst="round2SameRect">
          <a:avLst/>
        </a:prstGeom>
        <a:solidFill>
          <a:schemeClr val="accent5">
            <a:tint val="40000"/>
            <a:alpha val="90000"/>
            <a:hueOff val="119849"/>
            <a:satOff val="-7056"/>
            <a:lumOff val="-1962"/>
            <a:alphaOff val="0"/>
          </a:schemeClr>
        </a:solidFill>
        <a:ln w="25400" cap="flat" cmpd="sng" algn="ctr">
          <a:solidFill>
            <a:schemeClr val="accent5">
              <a:tint val="40000"/>
              <a:alpha val="90000"/>
              <a:hueOff val="119849"/>
              <a:satOff val="-7056"/>
              <a:lumOff val="-1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effectLst/>
            </a:rPr>
            <a:t>4,900 kg CO</a:t>
          </a:r>
          <a:r>
            <a:rPr lang="en-US" sz="2400" kern="1200" baseline="-25000" dirty="0" smtClean="0">
              <a:effectLst/>
            </a:rPr>
            <a:t>2</a:t>
          </a:r>
          <a:r>
            <a:rPr lang="en-US" sz="2400" kern="1200" dirty="0" smtClean="0">
              <a:effectLst/>
            </a:rPr>
            <a:t> per year</a:t>
          </a:r>
          <a:endParaRPr lang="en-US" sz="2400" kern="1200" dirty="0"/>
        </a:p>
      </dsp:txBody>
      <dsp:txXfrm rot="-5400000">
        <a:off x="4268650" y="2211476"/>
        <a:ext cx="3419884" cy="712520"/>
      </dsp:txXfrm>
    </dsp:sp>
    <dsp:sp modelId="{EA7DC4E0-5F21-4BF7-8DE8-E762D704A36A}">
      <dsp:nvSpPr>
        <dsp:cNvPr id="0" name=""/>
        <dsp:cNvSpPr/>
      </dsp:nvSpPr>
      <dsp:spPr>
        <a:xfrm>
          <a:off x="1254" y="2074228"/>
          <a:ext cx="4267396" cy="987015"/>
        </a:xfrm>
        <a:prstGeom prst="roundRect">
          <a:avLst/>
        </a:prstGeom>
        <a:solidFill>
          <a:schemeClr val="accent5">
            <a:hueOff val="6026"/>
            <a:satOff val="25706"/>
            <a:lumOff val="-1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ct val="35000"/>
            </a:spcAft>
          </a:pPr>
          <a:r>
            <a:rPr lang="en-US" sz="2000" b="1" kern="1200" dirty="0" smtClean="0">
              <a:effectLst/>
            </a:rPr>
            <a:t>Reduction of Greenhouse Gas</a:t>
          </a:r>
        </a:p>
        <a:p>
          <a:pPr lvl="0" algn="l" defTabSz="889000">
            <a:lnSpc>
              <a:spcPct val="90000"/>
            </a:lnSpc>
            <a:spcBef>
              <a:spcPct val="0"/>
            </a:spcBef>
            <a:spcAft>
              <a:spcPct val="35000"/>
            </a:spcAft>
          </a:pPr>
          <a:r>
            <a:rPr lang="en-US" sz="2000" b="1" kern="1200" dirty="0" smtClean="0">
              <a:effectLst/>
            </a:rPr>
            <a:t>Emissions</a:t>
          </a:r>
          <a:endParaRPr lang="en-US" sz="2000" b="1" kern="1200" dirty="0"/>
        </a:p>
      </dsp:txBody>
      <dsp:txXfrm>
        <a:off x="49436" y="2122410"/>
        <a:ext cx="4171032" cy="890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E9CD5-4E64-4832-AEA5-FD63F1687A4B}">
      <dsp:nvSpPr>
        <dsp:cNvPr id="0" name=""/>
        <dsp:cNvSpPr/>
      </dsp:nvSpPr>
      <dsp:spPr>
        <a:xfrm rot="5400000">
          <a:off x="6472595" y="-1365527"/>
          <a:ext cx="1040916" cy="4032265"/>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1,100 hours per year</a:t>
          </a:r>
          <a:br>
            <a:rPr lang="en-US" sz="1900" kern="1200" dirty="0" smtClean="0"/>
          </a:br>
          <a:r>
            <a:rPr lang="en-US" sz="1900" kern="1200" dirty="0" smtClean="0"/>
            <a:t>(3 hours per day)</a:t>
          </a:r>
          <a:endParaRPr lang="en-US" sz="1900" kern="1200" dirty="0"/>
        </a:p>
      </dsp:txBody>
      <dsp:txXfrm rot="-5400000">
        <a:off x="4976921" y="180960"/>
        <a:ext cx="3981452" cy="939290"/>
      </dsp:txXfrm>
    </dsp:sp>
    <dsp:sp modelId="{6BDD740F-C752-4B73-81A6-9DA2BD843473}">
      <dsp:nvSpPr>
        <dsp:cNvPr id="0" name=""/>
        <dsp:cNvSpPr/>
      </dsp:nvSpPr>
      <dsp:spPr>
        <a:xfrm>
          <a:off x="1462" y="32"/>
          <a:ext cx="4975458" cy="130114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ct val="35000"/>
            </a:spcAft>
          </a:pPr>
          <a:r>
            <a:rPr lang="en-US" sz="2000" b="1" kern="1200" dirty="0" smtClean="0"/>
            <a:t>Reduction of Workload (Cooking + Collecting)</a:t>
          </a:r>
          <a:endParaRPr lang="en-US" sz="2000" b="1" kern="1200" dirty="0"/>
        </a:p>
      </dsp:txBody>
      <dsp:txXfrm>
        <a:off x="64979" y="63549"/>
        <a:ext cx="4848424" cy="1174111"/>
      </dsp:txXfrm>
    </dsp:sp>
    <dsp:sp modelId="{9253D233-BE41-4B2F-9CCE-245F9016F44F}">
      <dsp:nvSpPr>
        <dsp:cNvPr id="0" name=""/>
        <dsp:cNvSpPr/>
      </dsp:nvSpPr>
      <dsp:spPr>
        <a:xfrm rot="5400000">
          <a:off x="6472595" y="675"/>
          <a:ext cx="1040916" cy="4032265"/>
        </a:xfrm>
        <a:prstGeom prst="round2SameRect">
          <a:avLst/>
        </a:prstGeom>
        <a:solidFill>
          <a:schemeClr val="accent5">
            <a:tint val="40000"/>
            <a:alpha val="90000"/>
            <a:hueOff val="119849"/>
            <a:satOff val="-7056"/>
            <a:lumOff val="-1962"/>
            <a:alphaOff val="0"/>
          </a:schemeClr>
        </a:solidFill>
        <a:ln w="25400" cap="flat" cmpd="sng" algn="ctr">
          <a:solidFill>
            <a:schemeClr val="accent5">
              <a:tint val="40000"/>
              <a:alpha val="90000"/>
              <a:hueOff val="119849"/>
              <a:satOff val="-7056"/>
              <a:lumOff val="-1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Reduced disease outbreaks</a:t>
          </a:r>
          <a:endParaRPr lang="en-US" sz="1900" kern="1200" dirty="0"/>
        </a:p>
        <a:p>
          <a:pPr marL="171450" lvl="1" indent="-171450" algn="l" defTabSz="844550">
            <a:lnSpc>
              <a:spcPct val="90000"/>
            </a:lnSpc>
            <a:spcBef>
              <a:spcPct val="0"/>
            </a:spcBef>
            <a:spcAft>
              <a:spcPct val="15000"/>
            </a:spcAft>
            <a:buChar char="••"/>
          </a:pPr>
          <a:r>
            <a:rPr lang="en-US" sz="1900" kern="1200" dirty="0" smtClean="0"/>
            <a:t>Reduced per capita spending on healthcare</a:t>
          </a:r>
          <a:endParaRPr lang="en-US" sz="1900" kern="1200" dirty="0"/>
        </a:p>
      </dsp:txBody>
      <dsp:txXfrm rot="-5400000">
        <a:off x="4976921" y="1547163"/>
        <a:ext cx="3981452" cy="939290"/>
      </dsp:txXfrm>
    </dsp:sp>
    <dsp:sp modelId="{30431D27-3529-4EE2-A199-BA57A575C4C8}">
      <dsp:nvSpPr>
        <dsp:cNvPr id="0" name=""/>
        <dsp:cNvSpPr/>
      </dsp:nvSpPr>
      <dsp:spPr>
        <a:xfrm>
          <a:off x="1462" y="1366235"/>
          <a:ext cx="4975458" cy="1301145"/>
        </a:xfrm>
        <a:prstGeom prst="roundRect">
          <a:avLst/>
        </a:prstGeom>
        <a:solidFill>
          <a:schemeClr val="accent5">
            <a:hueOff val="6026"/>
            <a:satOff val="25706"/>
            <a:lumOff val="-1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ct val="35000"/>
            </a:spcAft>
          </a:pPr>
          <a:r>
            <a:rPr lang="en-US" sz="2000" b="1" kern="1200" dirty="0" smtClean="0"/>
            <a:t>Improvement of Sanitation</a:t>
          </a:r>
        </a:p>
        <a:p>
          <a:pPr lvl="0" algn="l" defTabSz="889000">
            <a:lnSpc>
              <a:spcPct val="90000"/>
            </a:lnSpc>
            <a:spcBef>
              <a:spcPct val="0"/>
            </a:spcBef>
            <a:spcAft>
              <a:spcPct val="35000"/>
            </a:spcAft>
          </a:pPr>
          <a:r>
            <a:rPr lang="en-US" sz="2000" b="1" kern="1200" dirty="0" smtClean="0"/>
            <a:t>And Health (Human &amp; Animal)</a:t>
          </a:r>
          <a:endParaRPr lang="en-US" sz="2000" b="1" kern="1200" dirty="0"/>
        </a:p>
      </dsp:txBody>
      <dsp:txXfrm>
        <a:off x="64979" y="1429752"/>
        <a:ext cx="4848424" cy="1174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E9CD5-4E64-4832-AEA5-FD63F1687A4B}">
      <dsp:nvSpPr>
        <dsp:cNvPr id="0" name=""/>
        <dsp:cNvSpPr/>
      </dsp:nvSpPr>
      <dsp:spPr>
        <a:xfrm rot="5400000">
          <a:off x="5824044" y="-1188297"/>
          <a:ext cx="1016995" cy="3651691"/>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$140 - 200 per year</a:t>
          </a:r>
          <a:endParaRPr lang="en-US" sz="2900" kern="1200" dirty="0"/>
        </a:p>
      </dsp:txBody>
      <dsp:txXfrm rot="-5400000">
        <a:off x="4506696" y="178697"/>
        <a:ext cx="3602045" cy="917703"/>
      </dsp:txXfrm>
    </dsp:sp>
    <dsp:sp modelId="{6BDD740F-C752-4B73-81A6-9DA2BD843473}">
      <dsp:nvSpPr>
        <dsp:cNvPr id="0" name=""/>
        <dsp:cNvSpPr/>
      </dsp:nvSpPr>
      <dsp:spPr>
        <a:xfrm>
          <a:off x="833" y="1926"/>
          <a:ext cx="4505862" cy="127124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ct val="35000"/>
            </a:spcAft>
          </a:pPr>
          <a:r>
            <a:rPr lang="en-US" sz="2000" b="1" kern="1200" dirty="0" smtClean="0"/>
            <a:t>Savings of Fuel Cost </a:t>
          </a:r>
          <a:endParaRPr lang="en-US" sz="2000" b="1" kern="1200" dirty="0"/>
        </a:p>
      </dsp:txBody>
      <dsp:txXfrm>
        <a:off x="62890" y="63983"/>
        <a:ext cx="4381748" cy="1147130"/>
      </dsp:txXfrm>
    </dsp:sp>
    <dsp:sp modelId="{213C4BE3-2CD0-4BA6-B86B-ABA6099EB462}">
      <dsp:nvSpPr>
        <dsp:cNvPr id="0" name=""/>
        <dsp:cNvSpPr/>
      </dsp:nvSpPr>
      <dsp:spPr>
        <a:xfrm rot="5400000">
          <a:off x="5791742" y="113224"/>
          <a:ext cx="1016995" cy="3718259"/>
        </a:xfrm>
        <a:prstGeom prst="round2SameRect">
          <a:avLst/>
        </a:prstGeom>
        <a:solidFill>
          <a:schemeClr val="accent5">
            <a:tint val="40000"/>
            <a:alpha val="90000"/>
            <a:hueOff val="59924"/>
            <a:satOff val="-3528"/>
            <a:lumOff val="-981"/>
            <a:alphaOff val="0"/>
          </a:schemeClr>
        </a:solidFill>
        <a:ln w="25400" cap="flat" cmpd="sng" algn="ctr">
          <a:solidFill>
            <a:schemeClr val="accent5">
              <a:tint val="40000"/>
              <a:alpha val="90000"/>
              <a:hueOff val="59924"/>
              <a:satOff val="-3528"/>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67%</a:t>
          </a:r>
          <a:endParaRPr lang="en-US" sz="2900" kern="1200" dirty="0"/>
        </a:p>
      </dsp:txBody>
      <dsp:txXfrm rot="-5400000">
        <a:off x="4441110" y="1513502"/>
        <a:ext cx="3668613" cy="917703"/>
      </dsp:txXfrm>
    </dsp:sp>
    <dsp:sp modelId="{0A3D8E4A-30AB-4919-8E20-1BFED24792AB}">
      <dsp:nvSpPr>
        <dsp:cNvPr id="0" name=""/>
        <dsp:cNvSpPr/>
      </dsp:nvSpPr>
      <dsp:spPr>
        <a:xfrm>
          <a:off x="833" y="1336732"/>
          <a:ext cx="4440276" cy="1271244"/>
        </a:xfrm>
        <a:prstGeom prst="roundRect">
          <a:avLst/>
        </a:prstGeom>
        <a:solidFill>
          <a:schemeClr val="accent5">
            <a:hueOff val="3013"/>
            <a:satOff val="12853"/>
            <a:lumOff val="-7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ct val="35000"/>
            </a:spcAft>
          </a:pPr>
          <a:r>
            <a:rPr lang="en-US" sz="2000" b="1" kern="1200" dirty="0" smtClean="0"/>
            <a:t>Increase of Livestock Production </a:t>
          </a:r>
          <a:endParaRPr lang="en-US" sz="2000" b="1" kern="1200" dirty="0"/>
        </a:p>
      </dsp:txBody>
      <dsp:txXfrm>
        <a:off x="62890" y="1398789"/>
        <a:ext cx="4316162" cy="1147130"/>
      </dsp:txXfrm>
    </dsp:sp>
    <dsp:sp modelId="{9253D233-BE41-4B2F-9CCE-245F9016F44F}">
      <dsp:nvSpPr>
        <dsp:cNvPr id="0" name=""/>
        <dsp:cNvSpPr/>
      </dsp:nvSpPr>
      <dsp:spPr>
        <a:xfrm rot="5400000">
          <a:off x="5824044" y="1481315"/>
          <a:ext cx="1016995" cy="3651691"/>
        </a:xfrm>
        <a:prstGeom prst="round2SameRect">
          <a:avLst/>
        </a:prstGeom>
        <a:solidFill>
          <a:schemeClr val="accent5">
            <a:tint val="40000"/>
            <a:alpha val="90000"/>
            <a:hueOff val="119849"/>
            <a:satOff val="-7056"/>
            <a:lumOff val="-1962"/>
            <a:alphaOff val="0"/>
          </a:schemeClr>
        </a:solidFill>
        <a:ln w="25400" cap="flat" cmpd="sng" algn="ctr">
          <a:solidFill>
            <a:schemeClr val="accent5">
              <a:tint val="40000"/>
              <a:alpha val="90000"/>
              <a:hueOff val="119849"/>
              <a:satOff val="-7056"/>
              <a:lumOff val="-1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5-20%</a:t>
          </a:r>
          <a:endParaRPr lang="en-US" sz="2900" kern="1200" dirty="0"/>
        </a:p>
      </dsp:txBody>
      <dsp:txXfrm rot="-5400000">
        <a:off x="4506696" y="2848309"/>
        <a:ext cx="3602045" cy="917703"/>
      </dsp:txXfrm>
    </dsp:sp>
    <dsp:sp modelId="{30431D27-3529-4EE2-A199-BA57A575C4C8}">
      <dsp:nvSpPr>
        <dsp:cNvPr id="0" name=""/>
        <dsp:cNvSpPr/>
      </dsp:nvSpPr>
      <dsp:spPr>
        <a:xfrm>
          <a:off x="833" y="2671538"/>
          <a:ext cx="4505862" cy="1271244"/>
        </a:xfrm>
        <a:prstGeom prst="roundRect">
          <a:avLst/>
        </a:prstGeom>
        <a:solidFill>
          <a:schemeClr val="accent5">
            <a:hueOff val="6026"/>
            <a:satOff val="25706"/>
            <a:lumOff val="-1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ct val="35000"/>
            </a:spcAft>
          </a:pPr>
          <a:r>
            <a:rPr lang="en-US" sz="2000" b="1" kern="1200" dirty="0" smtClean="0"/>
            <a:t>Increase Crop Yield (Using Fertilizer)</a:t>
          </a:r>
          <a:endParaRPr lang="en-US" sz="2000" b="1" kern="1200" dirty="0"/>
        </a:p>
      </dsp:txBody>
      <dsp:txXfrm>
        <a:off x="62890" y="2733595"/>
        <a:ext cx="4381748" cy="11471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C36C8-3478-4B3F-A03D-6EB7B49F5B4F}">
      <dsp:nvSpPr>
        <dsp:cNvPr id="0" name=""/>
        <dsp:cNvSpPr/>
      </dsp:nvSpPr>
      <dsp:spPr>
        <a:xfrm>
          <a:off x="6865394" y="2144374"/>
          <a:ext cx="265530" cy="2071137"/>
        </a:xfrm>
        <a:custGeom>
          <a:avLst/>
          <a:gdLst/>
          <a:ahLst/>
          <a:cxnLst/>
          <a:rect l="0" t="0" r="0" b="0"/>
          <a:pathLst>
            <a:path>
              <a:moveTo>
                <a:pt x="0" y="0"/>
              </a:moveTo>
              <a:lnTo>
                <a:pt x="0" y="2071137"/>
              </a:lnTo>
              <a:lnTo>
                <a:pt x="265530" y="20711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66F601-B1C1-4049-AF34-5E1FD834885C}">
      <dsp:nvSpPr>
        <dsp:cNvPr id="0" name=""/>
        <dsp:cNvSpPr/>
      </dsp:nvSpPr>
      <dsp:spPr>
        <a:xfrm>
          <a:off x="6865394" y="2144374"/>
          <a:ext cx="265530" cy="814293"/>
        </a:xfrm>
        <a:custGeom>
          <a:avLst/>
          <a:gdLst/>
          <a:ahLst/>
          <a:cxnLst/>
          <a:rect l="0" t="0" r="0" b="0"/>
          <a:pathLst>
            <a:path>
              <a:moveTo>
                <a:pt x="0" y="0"/>
              </a:moveTo>
              <a:lnTo>
                <a:pt x="0" y="814293"/>
              </a:lnTo>
              <a:lnTo>
                <a:pt x="265530" y="81429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58AD7D-CB06-4E6C-BE0C-846DAC9F3E43}">
      <dsp:nvSpPr>
        <dsp:cNvPr id="0" name=""/>
        <dsp:cNvSpPr/>
      </dsp:nvSpPr>
      <dsp:spPr>
        <a:xfrm>
          <a:off x="4360557" y="887530"/>
          <a:ext cx="3212918" cy="371742"/>
        </a:xfrm>
        <a:custGeom>
          <a:avLst/>
          <a:gdLst/>
          <a:ahLst/>
          <a:cxnLst/>
          <a:rect l="0" t="0" r="0" b="0"/>
          <a:pathLst>
            <a:path>
              <a:moveTo>
                <a:pt x="0" y="0"/>
              </a:moveTo>
              <a:lnTo>
                <a:pt x="0" y="185871"/>
              </a:lnTo>
              <a:lnTo>
                <a:pt x="3212918" y="185871"/>
              </a:lnTo>
              <a:lnTo>
                <a:pt x="3212918" y="3717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B00FD-C483-476C-B1C8-50F5B1C0F7A4}">
      <dsp:nvSpPr>
        <dsp:cNvPr id="0" name=""/>
        <dsp:cNvSpPr/>
      </dsp:nvSpPr>
      <dsp:spPr>
        <a:xfrm>
          <a:off x="4360557" y="887530"/>
          <a:ext cx="1070972" cy="371742"/>
        </a:xfrm>
        <a:custGeom>
          <a:avLst/>
          <a:gdLst/>
          <a:ahLst/>
          <a:cxnLst/>
          <a:rect l="0" t="0" r="0" b="0"/>
          <a:pathLst>
            <a:path>
              <a:moveTo>
                <a:pt x="0" y="0"/>
              </a:moveTo>
              <a:lnTo>
                <a:pt x="0" y="185871"/>
              </a:lnTo>
              <a:lnTo>
                <a:pt x="1070972" y="185871"/>
              </a:lnTo>
              <a:lnTo>
                <a:pt x="1070972" y="3717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255326-8FE5-49B4-BC03-4E73EB7B5203}">
      <dsp:nvSpPr>
        <dsp:cNvPr id="0" name=""/>
        <dsp:cNvSpPr/>
      </dsp:nvSpPr>
      <dsp:spPr>
        <a:xfrm>
          <a:off x="3289584" y="887530"/>
          <a:ext cx="1070972" cy="371742"/>
        </a:xfrm>
        <a:custGeom>
          <a:avLst/>
          <a:gdLst/>
          <a:ahLst/>
          <a:cxnLst/>
          <a:rect l="0" t="0" r="0" b="0"/>
          <a:pathLst>
            <a:path>
              <a:moveTo>
                <a:pt x="1070972" y="0"/>
              </a:moveTo>
              <a:lnTo>
                <a:pt x="1070972" y="185871"/>
              </a:lnTo>
              <a:lnTo>
                <a:pt x="0" y="185871"/>
              </a:lnTo>
              <a:lnTo>
                <a:pt x="0" y="3717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E5E294-1040-4457-B146-8C23D4BFB2F8}">
      <dsp:nvSpPr>
        <dsp:cNvPr id="0" name=""/>
        <dsp:cNvSpPr/>
      </dsp:nvSpPr>
      <dsp:spPr>
        <a:xfrm>
          <a:off x="1147639" y="887530"/>
          <a:ext cx="3212918" cy="371742"/>
        </a:xfrm>
        <a:custGeom>
          <a:avLst/>
          <a:gdLst/>
          <a:ahLst/>
          <a:cxnLst/>
          <a:rect l="0" t="0" r="0" b="0"/>
          <a:pathLst>
            <a:path>
              <a:moveTo>
                <a:pt x="3212918" y="0"/>
              </a:moveTo>
              <a:lnTo>
                <a:pt x="3212918" y="185871"/>
              </a:lnTo>
              <a:lnTo>
                <a:pt x="0" y="185871"/>
              </a:lnTo>
              <a:lnTo>
                <a:pt x="0" y="3717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F0C34-CAA5-4AD2-8AFF-7FBAB952D074}">
      <dsp:nvSpPr>
        <dsp:cNvPr id="0" name=""/>
        <dsp:cNvSpPr/>
      </dsp:nvSpPr>
      <dsp:spPr>
        <a:xfrm>
          <a:off x="3475456" y="2428"/>
          <a:ext cx="1770202" cy="885101"/>
        </a:xfrm>
        <a:prstGeom prst="rect">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Banco de </a:t>
          </a:r>
          <a:r>
            <a:rPr lang="en-US" sz="1500" kern="1200" dirty="0" err="1" smtClean="0"/>
            <a:t>Desarrollo</a:t>
          </a:r>
          <a:r>
            <a:rPr lang="en-US" sz="1500" kern="1200" dirty="0" smtClean="0"/>
            <a:t/>
          </a:r>
          <a:br>
            <a:rPr lang="en-US" sz="1500" kern="1200" dirty="0" smtClean="0"/>
          </a:br>
          <a:r>
            <a:rPr lang="en-US" sz="1500" kern="1200" dirty="0" smtClean="0"/>
            <a:t>(Mexican Development Bank)</a:t>
          </a:r>
          <a:endParaRPr lang="en-US" sz="1500" kern="1200" dirty="0"/>
        </a:p>
      </dsp:txBody>
      <dsp:txXfrm>
        <a:off x="3475456" y="2428"/>
        <a:ext cx="1770202" cy="885101"/>
      </dsp:txXfrm>
    </dsp:sp>
    <dsp:sp modelId="{8BEA30A8-5CE2-4DBC-8D0E-1404AEF02473}">
      <dsp:nvSpPr>
        <dsp:cNvPr id="0" name=""/>
        <dsp:cNvSpPr/>
      </dsp:nvSpPr>
      <dsp:spPr>
        <a:xfrm>
          <a:off x="262538" y="1259272"/>
          <a:ext cx="1770202" cy="885101"/>
        </a:xfrm>
        <a:prstGeom prst="rect">
          <a:avLst/>
        </a:prstGeom>
        <a:blipFill rotWithShape="0">
          <a:blip xmlns:r="http://schemas.openxmlformats.org/officeDocument/2006/relationships" r:embed="rId1">
            <a:duotone>
              <a:schemeClr val="accent5">
                <a:hueOff val="0"/>
                <a:satOff val="0"/>
                <a:lumOff val="0"/>
                <a:alphaOff val="0"/>
                <a:shade val="10000"/>
                <a:satMod val="130000"/>
              </a:schemeClr>
              <a:schemeClr val="accent5">
                <a:hueOff val="0"/>
                <a:satOff val="0"/>
                <a:lumOff val="0"/>
                <a:alphaOff val="0"/>
                <a:satMod val="275000"/>
              </a:schemeClr>
            </a:duotone>
          </a:blip>
          <a:tile tx="0" ty="0" sx="40000" sy="4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Business</a:t>
          </a:r>
          <a:endParaRPr lang="en-US" sz="1500" b="1" kern="1200" dirty="0"/>
        </a:p>
      </dsp:txBody>
      <dsp:txXfrm>
        <a:off x="262538" y="1259272"/>
        <a:ext cx="1770202" cy="885101"/>
      </dsp:txXfrm>
    </dsp:sp>
    <dsp:sp modelId="{1ABEE349-171F-48A4-9654-451CD56691D7}">
      <dsp:nvSpPr>
        <dsp:cNvPr id="0" name=""/>
        <dsp:cNvSpPr/>
      </dsp:nvSpPr>
      <dsp:spPr>
        <a:xfrm>
          <a:off x="2404483" y="1259272"/>
          <a:ext cx="1770202" cy="885101"/>
        </a:xfrm>
        <a:prstGeom prst="rect">
          <a:avLst/>
        </a:prstGeom>
        <a:blipFill rotWithShape="0">
          <a:blip xmlns:r="http://schemas.openxmlformats.org/officeDocument/2006/relationships" r:embed="rId1">
            <a:duotone>
              <a:schemeClr val="accent5">
                <a:hueOff val="0"/>
                <a:satOff val="0"/>
                <a:lumOff val="0"/>
                <a:alphaOff val="0"/>
                <a:shade val="10000"/>
                <a:satMod val="130000"/>
              </a:schemeClr>
              <a:schemeClr val="accent5">
                <a:hueOff val="0"/>
                <a:satOff val="0"/>
                <a:lumOff val="0"/>
                <a:alphaOff val="0"/>
                <a:satMod val="275000"/>
              </a:schemeClr>
            </a:duotone>
          </a:blip>
          <a:tile tx="0" ty="0" sx="40000" sy="4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Infrastructure</a:t>
          </a:r>
          <a:endParaRPr lang="en-US" sz="1500" b="1" kern="1200" dirty="0"/>
        </a:p>
      </dsp:txBody>
      <dsp:txXfrm>
        <a:off x="2404483" y="1259272"/>
        <a:ext cx="1770202" cy="885101"/>
      </dsp:txXfrm>
    </dsp:sp>
    <dsp:sp modelId="{1052782D-996D-4C76-8CFB-E20A13F2AA53}">
      <dsp:nvSpPr>
        <dsp:cNvPr id="0" name=""/>
        <dsp:cNvSpPr/>
      </dsp:nvSpPr>
      <dsp:spPr>
        <a:xfrm>
          <a:off x="4546428" y="1259272"/>
          <a:ext cx="1770202" cy="885101"/>
        </a:xfrm>
        <a:prstGeom prst="rect">
          <a:avLst/>
        </a:prstGeom>
        <a:blipFill rotWithShape="0">
          <a:blip xmlns:r="http://schemas.openxmlformats.org/officeDocument/2006/relationships" r:embed="rId1">
            <a:duotone>
              <a:schemeClr val="accent5">
                <a:hueOff val="0"/>
                <a:satOff val="0"/>
                <a:lumOff val="0"/>
                <a:alphaOff val="0"/>
                <a:shade val="10000"/>
                <a:satMod val="130000"/>
              </a:schemeClr>
              <a:schemeClr val="accent5">
                <a:hueOff val="0"/>
                <a:satOff val="0"/>
                <a:lumOff val="0"/>
                <a:alphaOff val="0"/>
                <a:satMod val="275000"/>
              </a:schemeClr>
            </a:duotone>
          </a:blip>
          <a:tile tx="0" ty="0" sx="40000" sy="4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Housing</a:t>
          </a:r>
          <a:endParaRPr lang="en-US" sz="1500" b="1" kern="1200" dirty="0"/>
        </a:p>
      </dsp:txBody>
      <dsp:txXfrm>
        <a:off x="4546428" y="1259272"/>
        <a:ext cx="1770202" cy="885101"/>
      </dsp:txXfrm>
    </dsp:sp>
    <dsp:sp modelId="{30097E5E-0F88-46EB-94F4-1FBDA880B2D8}">
      <dsp:nvSpPr>
        <dsp:cNvPr id="0" name=""/>
        <dsp:cNvSpPr/>
      </dsp:nvSpPr>
      <dsp:spPr>
        <a:xfrm>
          <a:off x="6688374" y="1259272"/>
          <a:ext cx="1770202" cy="885101"/>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Rural</a:t>
          </a:r>
          <a:endParaRPr lang="en-US" sz="3600" kern="1200" dirty="0"/>
        </a:p>
      </dsp:txBody>
      <dsp:txXfrm>
        <a:off x="6688374" y="1259272"/>
        <a:ext cx="1770202" cy="885101"/>
      </dsp:txXfrm>
    </dsp:sp>
    <dsp:sp modelId="{8C1F18C9-E3F4-4AEC-B423-C7B747ED5B10}">
      <dsp:nvSpPr>
        <dsp:cNvPr id="0" name=""/>
        <dsp:cNvSpPr/>
      </dsp:nvSpPr>
      <dsp:spPr>
        <a:xfrm>
          <a:off x="7130925" y="2516116"/>
          <a:ext cx="1770202" cy="885101"/>
        </a:xfrm>
        <a:prstGeom prst="rect">
          <a:avLst/>
        </a:prstGeom>
        <a:solidFill>
          <a:srgbClr val="00B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t>Financiera</a:t>
          </a:r>
          <a:r>
            <a:rPr lang="en-US" sz="2000" kern="1200" dirty="0" smtClean="0"/>
            <a:t> Rural</a:t>
          </a:r>
          <a:endParaRPr lang="en-US" sz="2000" kern="1200" dirty="0"/>
        </a:p>
      </dsp:txBody>
      <dsp:txXfrm>
        <a:off x="7130925" y="2516116"/>
        <a:ext cx="1770202" cy="885101"/>
      </dsp:txXfrm>
    </dsp:sp>
    <dsp:sp modelId="{C9136F48-4124-4184-965F-373FED565797}">
      <dsp:nvSpPr>
        <dsp:cNvPr id="0" name=""/>
        <dsp:cNvSpPr/>
      </dsp:nvSpPr>
      <dsp:spPr>
        <a:xfrm>
          <a:off x="7130925" y="3772960"/>
          <a:ext cx="1770202" cy="885101"/>
        </a:xfrm>
        <a:prstGeom prst="rect">
          <a:avLst/>
        </a:prstGeom>
        <a:solidFill>
          <a:srgbClr val="00B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FIRA</a:t>
          </a:r>
          <a:endParaRPr lang="en-US" sz="2000" kern="1200" dirty="0"/>
        </a:p>
      </dsp:txBody>
      <dsp:txXfrm>
        <a:off x="7130925" y="3772960"/>
        <a:ext cx="1770202" cy="8851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D37305-9E76-F449-9F7E-5AD5964A7D94}" type="datetimeFigureOut">
              <a:rPr lang="en-US" smtClean="0"/>
              <a:pPr/>
              <a:t>11/21/14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414A8E-9D7D-2849-9A32-B1E48BA2EF67}" type="slidenum">
              <a:rPr lang="en-US" smtClean="0"/>
              <a:pPr/>
              <a:t>‹#›</a:t>
            </a:fld>
            <a:endParaRPr lang="en-US"/>
          </a:p>
        </p:txBody>
      </p:sp>
    </p:spTree>
    <p:extLst>
      <p:ext uri="{BB962C8B-B14F-4D97-AF65-F5344CB8AC3E}">
        <p14:creationId xmlns:p14="http://schemas.microsoft.com/office/powerpoint/2010/main" val="37742705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Carbon_offset" TargetMode="External"/><Relationship Id="rId4" Type="http://schemas.openxmlformats.org/officeDocument/2006/relationships/hyperlink" Target="http://en.wikipedia.org/wiki/Carbon_credits" TargetMode="External"/><Relationship Id="rId5" Type="http://schemas.openxmlformats.org/officeDocument/2006/relationships/hyperlink" Target="http://en.wikipedia.org/wiki/Voluntary_Emissions_Reduction%23cite_note-1" TargetMode="External"/><Relationship Id="rId6" Type="http://schemas.openxmlformats.org/officeDocument/2006/relationships/hyperlink" Target="http://en.wikipedia.org/wiki/Voluntary_Emissions_Reduction%23cite_note-2" TargetMode="External"/><Relationship Id="rId7" Type="http://schemas.openxmlformats.org/officeDocument/2006/relationships/hyperlink" Target="http://en.wikipedia.org/wiki/Kyoto_Protocol" TargetMode="External"/><Relationship Id="rId8" Type="http://schemas.openxmlformats.org/officeDocument/2006/relationships/hyperlink" Target="http://en.wikipedia.org/wiki/Voluntary_Emissions_Reduction%23cite_note-3"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Mexico 2005 (1990) vs</a:t>
            </a:r>
          </a:p>
          <a:p>
            <a:r>
              <a:rPr lang="en-US" dirty="0" smtClean="0"/>
              <a:t>15.5 Kilograms</a:t>
            </a:r>
            <a:r>
              <a:rPr lang="en-US" baseline="0" dirty="0" smtClean="0"/>
              <a:t> per capita of bovine (11.8)</a:t>
            </a:r>
          </a:p>
          <a:p>
            <a:r>
              <a:rPr lang="en-US" baseline="0" dirty="0" smtClean="0"/>
              <a:t>15.3 Kilograms per capita of pigs/hogs/porcine (10.8)</a:t>
            </a:r>
          </a:p>
          <a:p>
            <a:r>
              <a:rPr lang="en-US" baseline="0" dirty="0" smtClean="0"/>
              <a:t>U.S. 2012 (1997, 1990)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24.77 Kilograms per capita of bovine (28.9, 29)</a:t>
            </a:r>
          </a:p>
          <a:p>
            <a:endParaRPr lang="en-US" dirty="0" smtClean="0"/>
          </a:p>
          <a:p>
            <a:r>
              <a:rPr lang="en-US" dirty="0" smtClean="0"/>
              <a:t>US Electricity</a:t>
            </a:r>
            <a:r>
              <a:rPr lang="en-US" baseline="0" dirty="0" smtClean="0"/>
              <a:t> prices: http://</a:t>
            </a:r>
            <a:r>
              <a:rPr lang="en-US" baseline="0" dirty="0" err="1" smtClean="0"/>
              <a:t>www.eia.gov</a:t>
            </a:r>
            <a:r>
              <a:rPr lang="en-US" baseline="0" dirty="0" smtClean="0"/>
              <a:t>/electricity/monthly/</a:t>
            </a:r>
            <a:r>
              <a:rPr lang="en-US" baseline="0" dirty="0" err="1" smtClean="0"/>
              <a:t>epm_table_grapher.cfm?t</a:t>
            </a:r>
            <a:r>
              <a:rPr lang="en-US" baseline="0" dirty="0" smtClean="0"/>
              <a:t>=epmt_5_6_a</a:t>
            </a:r>
          </a:p>
          <a:p>
            <a:r>
              <a:rPr lang="en-US" baseline="0" dirty="0" smtClean="0"/>
              <a:t>MEX: http://egob2.energia.gob.mx/portal/</a:t>
            </a:r>
            <a:r>
              <a:rPr lang="en-US" baseline="0" dirty="0" err="1" smtClean="0"/>
              <a:t>electricidad.html</a:t>
            </a:r>
            <a:endParaRPr lang="en-US" dirty="0" smtClean="0"/>
          </a:p>
          <a:p>
            <a:endParaRPr lang="en-US" dirty="0" smtClean="0"/>
          </a:p>
          <a:p>
            <a:r>
              <a:rPr lang="en-US" dirty="0" smtClean="0"/>
              <a:t>SENER</a:t>
            </a:r>
            <a:r>
              <a:rPr lang="en-US" baseline="0" dirty="0" smtClean="0"/>
              <a:t> data: http://egob2.energia.gob.mx/portal/</a:t>
            </a:r>
            <a:r>
              <a:rPr lang="en-US" baseline="0" dirty="0" err="1" smtClean="0"/>
              <a:t>electricidad.html</a:t>
            </a:r>
            <a:endParaRPr lang="en-US" baseline="0" dirty="0" smtClean="0"/>
          </a:p>
          <a:p>
            <a:r>
              <a:rPr lang="en-US" baseline="0" dirty="0" smtClean="0"/>
              <a:t>http://</a:t>
            </a:r>
            <a:r>
              <a:rPr lang="en-US" baseline="0" dirty="0" err="1" smtClean="0"/>
              <a:t>www.sener.gob.mx</a:t>
            </a:r>
            <a:r>
              <a:rPr lang="en-US" baseline="0" dirty="0" smtClean="0"/>
              <a:t>/portal/</a:t>
            </a:r>
            <a:r>
              <a:rPr lang="en-US" baseline="0" dirty="0" err="1" smtClean="0"/>
              <a:t>Default_Intermedia.aspx?id</a:t>
            </a:r>
            <a:r>
              <a:rPr lang="en-US" baseline="0" dirty="0" smtClean="0"/>
              <a:t>=2615</a:t>
            </a:r>
          </a:p>
          <a:p>
            <a:endParaRPr lang="en-US" baseline="0" dirty="0" smtClean="0"/>
          </a:p>
          <a:p>
            <a:r>
              <a:rPr lang="en-US" baseline="0" dirty="0" smtClean="0"/>
              <a:t>Ranching and Agriculture: http://</a:t>
            </a:r>
            <a:r>
              <a:rPr lang="en-US" baseline="0" dirty="0" err="1" smtClean="0"/>
              <a:t>www.sagarpa.gob.mx</a:t>
            </a:r>
            <a:r>
              <a:rPr lang="en-US" baseline="0" dirty="0" smtClean="0"/>
              <a:t>/</a:t>
            </a:r>
            <a:r>
              <a:rPr lang="en-US" baseline="0" dirty="0" err="1" smtClean="0"/>
              <a:t>Paginas</a:t>
            </a:r>
            <a:r>
              <a:rPr lang="en-US" baseline="0" dirty="0" smtClean="0"/>
              <a:t>/</a:t>
            </a:r>
            <a:r>
              <a:rPr lang="en-US" baseline="0" dirty="0" err="1" smtClean="0"/>
              <a:t>default.aspx</a:t>
            </a:r>
            <a:endParaRPr lang="en-US" baseline="0" dirty="0" smtClean="0"/>
          </a:p>
          <a:p>
            <a:endParaRPr lang="en-US" baseline="0" dirty="0" smtClean="0"/>
          </a:p>
          <a:p>
            <a:r>
              <a:rPr lang="en-US" baseline="0" dirty="0" smtClean="0"/>
              <a:t>Mexican Fertilizer Supplier Prices: http://</a:t>
            </a:r>
            <a:r>
              <a:rPr lang="en-US" baseline="0" dirty="0" err="1" smtClean="0"/>
              <a:t>www.sagarpa.gob.mx</a:t>
            </a:r>
            <a:r>
              <a:rPr lang="en-US" baseline="0" dirty="0" smtClean="0"/>
              <a:t>/</a:t>
            </a:r>
            <a:r>
              <a:rPr lang="en-US" baseline="0" dirty="0" err="1" smtClean="0"/>
              <a:t>agricultura</a:t>
            </a:r>
            <a:r>
              <a:rPr lang="en-US" baseline="0" dirty="0" smtClean="0"/>
              <a:t>/</a:t>
            </a:r>
            <a:r>
              <a:rPr lang="en-US" baseline="0" dirty="0" err="1" smtClean="0"/>
              <a:t>Precios</a:t>
            </a:r>
            <a:r>
              <a:rPr lang="en-US" baseline="0" dirty="0" smtClean="0"/>
              <a:t>/</a:t>
            </a:r>
            <a:r>
              <a:rPr lang="en-US" baseline="0" dirty="0" err="1" smtClean="0"/>
              <a:t>Paginas</a:t>
            </a:r>
            <a:r>
              <a:rPr lang="en-US" baseline="0" dirty="0" smtClean="0"/>
              <a:t>/</a:t>
            </a:r>
            <a:r>
              <a:rPr lang="en-US" baseline="0" dirty="0" err="1" smtClean="0"/>
              <a:t>ProveedoresdeFertilizantes.aspx</a:t>
            </a:r>
            <a:endParaRPr lang="en-US" dirty="0" smtClean="0"/>
          </a:p>
          <a:p>
            <a:endParaRPr lang="en-US" dirty="0"/>
          </a:p>
        </p:txBody>
      </p:sp>
      <p:sp>
        <p:nvSpPr>
          <p:cNvPr id="4" name="Slide Number Placeholder 3"/>
          <p:cNvSpPr>
            <a:spLocks noGrp="1"/>
          </p:cNvSpPr>
          <p:nvPr>
            <p:ph type="sldNum" sz="quarter" idx="10"/>
          </p:nvPr>
        </p:nvSpPr>
        <p:spPr/>
        <p:txBody>
          <a:bodyPr/>
          <a:lstStyle/>
          <a:p>
            <a:fld id="{10414A8E-9D7D-2849-9A32-B1E48BA2EF67}" type="slidenum">
              <a:rPr lang="en-US" smtClean="0"/>
              <a:pPr/>
              <a:t>4</a:t>
            </a:fld>
            <a:endParaRPr lang="en-US"/>
          </a:p>
        </p:txBody>
      </p:sp>
    </p:spTree>
    <p:extLst>
      <p:ext uri="{BB962C8B-B14F-4D97-AF65-F5344CB8AC3E}">
        <p14:creationId xmlns:p14="http://schemas.microsoft.com/office/powerpoint/2010/main" val="104021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a:t>
            </a:r>
            <a:r>
              <a:rPr lang="en-US" baseline="0" dirty="0" smtClean="0"/>
              <a:t> 11 days to build the dome</a:t>
            </a:r>
            <a:endParaRPr lang="en-US" dirty="0"/>
          </a:p>
        </p:txBody>
      </p:sp>
      <p:sp>
        <p:nvSpPr>
          <p:cNvPr id="4" name="Slide Number Placeholder 3"/>
          <p:cNvSpPr>
            <a:spLocks noGrp="1"/>
          </p:cNvSpPr>
          <p:nvPr>
            <p:ph type="sldNum" sz="quarter" idx="10"/>
          </p:nvPr>
        </p:nvSpPr>
        <p:spPr/>
        <p:txBody>
          <a:bodyPr/>
          <a:lstStyle/>
          <a:p>
            <a:fld id="{10414A8E-9D7D-2849-9A32-B1E48BA2EF67}" type="slidenum">
              <a:rPr lang="en-US" smtClean="0"/>
              <a:pPr/>
              <a:t>6</a:t>
            </a:fld>
            <a:endParaRPr lang="en-US"/>
          </a:p>
        </p:txBody>
      </p:sp>
    </p:spTree>
    <p:extLst>
      <p:ext uri="{BB962C8B-B14F-4D97-AF65-F5344CB8AC3E}">
        <p14:creationId xmlns:p14="http://schemas.microsoft.com/office/powerpoint/2010/main" val="124538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Vietnam Biogas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2012 Objective</a:t>
            </a:r>
          </a:p>
          <a:p>
            <a:r>
              <a:rPr lang="en-US" sz="1200" b="0" i="0" u="none" strike="noStrike" kern="1200" baseline="0" dirty="0" smtClean="0">
                <a:solidFill>
                  <a:schemeClr val="tx1"/>
                </a:solidFill>
                <a:latin typeface="+mn-lt"/>
                <a:ea typeface="+mn-ea"/>
                <a:cs typeface="+mn-cs"/>
              </a:rPr>
              <a:t>1) to increase the number of family-sized, quality </a:t>
            </a:r>
            <a:r>
              <a:rPr lang="en-US" sz="1200" b="0" i="0" u="none" strike="noStrike" kern="1200" baseline="0" dirty="0" err="1" smtClean="0">
                <a:solidFill>
                  <a:schemeClr val="tx1"/>
                </a:solidFill>
                <a:latin typeface="+mn-lt"/>
                <a:ea typeface="+mn-ea"/>
                <a:cs typeface="+mn-cs"/>
              </a:rPr>
              <a:t>biodigesters</a:t>
            </a:r>
            <a:r>
              <a:rPr lang="en-US" sz="1200" b="0" i="0" u="none" strike="noStrike" kern="1200" baseline="0" dirty="0" smtClean="0">
                <a:solidFill>
                  <a:schemeClr val="tx1"/>
                </a:solidFill>
                <a:latin typeface="+mn-lt"/>
                <a:ea typeface="+mn-ea"/>
                <a:cs typeface="+mn-cs"/>
              </a:rPr>
              <a:t> to 164,000 units in 58 provinces; 2) to reduce workload for women (from </a:t>
            </a:r>
            <a:r>
              <a:rPr lang="en-US" sz="1200" b="0" i="0" u="none" strike="noStrike" kern="1200" baseline="0" dirty="0" err="1" smtClean="0">
                <a:solidFill>
                  <a:schemeClr val="tx1"/>
                </a:solidFill>
                <a:latin typeface="+mn-lt"/>
                <a:ea typeface="+mn-ea"/>
                <a:cs typeface="+mn-cs"/>
              </a:rPr>
              <a:t>fuelwood</a:t>
            </a:r>
            <a:r>
              <a:rPr lang="en-US" sz="1200" b="0" i="0" u="none" strike="noStrike" kern="1200" baseline="0" dirty="0" smtClean="0">
                <a:solidFill>
                  <a:schemeClr val="tx1"/>
                </a:solidFill>
                <a:latin typeface="+mn-lt"/>
                <a:ea typeface="+mn-ea"/>
                <a:cs typeface="+mn-cs"/>
              </a:rPr>
              <a:t> gathering) by 109 million hours per year (1.8 hours per day); 3) to increase the amount of livestock grown at 67% of the </a:t>
            </a:r>
            <a:r>
              <a:rPr lang="en-US" sz="1200" b="0" i="0" u="none" strike="noStrike" kern="1200" baseline="0" dirty="0" err="1" smtClean="0">
                <a:solidFill>
                  <a:schemeClr val="tx1"/>
                </a:solidFill>
                <a:latin typeface="+mn-lt"/>
                <a:ea typeface="+mn-ea"/>
                <a:cs typeface="+mn-cs"/>
              </a:rPr>
              <a:t>biodigester</a:t>
            </a:r>
            <a:r>
              <a:rPr lang="en-US" sz="1200" b="0" i="0" u="none" strike="noStrike" kern="1200" baseline="0" dirty="0" smtClean="0">
                <a:solidFill>
                  <a:schemeClr val="tx1"/>
                </a:solidFill>
                <a:latin typeface="+mn-lt"/>
                <a:ea typeface="+mn-ea"/>
                <a:cs typeface="+mn-cs"/>
              </a:rPr>
              <a:t> households; 4) to save between 10-14 Euros per month on reduced fuel/household costs for 65% of the 164,000 purchasing households; 5) to increase crop yields by 5-20% for farming households due to the use of the effluent bio-slurry as a fertilizer and saving on chemical fertilizer costs; 6) establishing 1,200 mason teams of 5-7 people who will act as small businesses to sell and locally construct </a:t>
            </a:r>
            <a:r>
              <a:rPr lang="en-US" sz="1200" b="0" i="0" u="none" strike="noStrike" kern="1200" baseline="0" dirty="0" err="1" smtClean="0">
                <a:solidFill>
                  <a:schemeClr val="tx1"/>
                </a:solidFill>
                <a:latin typeface="+mn-lt"/>
                <a:ea typeface="+mn-ea"/>
                <a:cs typeface="+mn-cs"/>
              </a:rPr>
              <a:t>biodigesters</a:t>
            </a:r>
            <a:r>
              <a:rPr lang="en-US" sz="1200" b="0" i="0" u="none" strike="noStrike" kern="1200" baseline="0" dirty="0" smtClean="0">
                <a:solidFill>
                  <a:schemeClr val="tx1"/>
                </a:solidFill>
                <a:latin typeface="+mn-lt"/>
                <a:ea typeface="+mn-ea"/>
                <a:cs typeface="+mn-cs"/>
              </a:rPr>
              <a:t>, thereby also creating thousands of man-hours of employment; 7) create 1.5-3 </a:t>
            </a:r>
            <a:r>
              <a:rPr lang="en-US" sz="1200" b="0" i="0" u="none" strike="noStrike" kern="1200" baseline="0" dirty="0" err="1" smtClean="0">
                <a:solidFill>
                  <a:schemeClr val="tx1"/>
                </a:solidFill>
                <a:latin typeface="+mn-lt"/>
                <a:ea typeface="+mn-ea"/>
                <a:cs typeface="+mn-cs"/>
              </a:rPr>
              <a:t>tonnes</a:t>
            </a:r>
            <a:r>
              <a:rPr lang="en-US" sz="1200" b="0" i="0" u="none" strike="noStrike" kern="1200" baseline="0" dirty="0" smtClean="0">
                <a:solidFill>
                  <a:schemeClr val="tx1"/>
                </a:solidFill>
                <a:latin typeface="+mn-lt"/>
                <a:ea typeface="+mn-ea"/>
                <a:cs typeface="+mn-cs"/>
              </a:rPr>
              <a:t> of CO</a:t>
            </a:r>
            <a:r>
              <a:rPr lang="en-US" sz="1200" b="0" i="0" u="none" strike="noStrike" kern="1200" baseline="30000" dirty="0" smtClean="0">
                <a:solidFill>
                  <a:schemeClr val="tx1"/>
                </a:solidFill>
                <a:latin typeface="+mn-lt"/>
                <a:ea typeface="+mn-ea"/>
                <a:cs typeface="+mn-cs"/>
              </a:rPr>
              <a:t>2 </a:t>
            </a:r>
            <a:r>
              <a:rPr lang="en-US" sz="1200" b="0" i="0" u="none" strike="noStrike" kern="1200" baseline="0" dirty="0" smtClean="0">
                <a:solidFill>
                  <a:schemeClr val="tx1"/>
                </a:solidFill>
                <a:latin typeface="+mn-lt"/>
                <a:ea typeface="+mn-ea"/>
                <a:cs typeface="+mn-cs"/>
              </a:rPr>
              <a:t>equivalent per year per digester of tradable emission rights; 8) have at least 75,000 of the units sold include a personal toilet attachment; 9) establish clean farms with no animal dung pollution; and 10) increase health of the families through better hygiene and sanitation from the better treatment of feces. </a:t>
            </a:r>
            <a:endParaRPr lang="en-US" dirty="0"/>
          </a:p>
        </p:txBody>
      </p:sp>
      <p:sp>
        <p:nvSpPr>
          <p:cNvPr id="4" name="Slide Number Placeholder 3"/>
          <p:cNvSpPr>
            <a:spLocks noGrp="1"/>
          </p:cNvSpPr>
          <p:nvPr>
            <p:ph type="sldNum" sz="quarter" idx="10"/>
          </p:nvPr>
        </p:nvSpPr>
        <p:spPr/>
        <p:txBody>
          <a:bodyPr/>
          <a:lstStyle/>
          <a:p>
            <a:fld id="{10414A8E-9D7D-2849-9A32-B1E48BA2EF67}" type="slidenum">
              <a:rPr lang="en-US" smtClean="0"/>
              <a:pPr/>
              <a:t>7</a:t>
            </a:fld>
            <a:endParaRPr lang="en-US"/>
          </a:p>
        </p:txBody>
      </p:sp>
    </p:spTree>
    <p:extLst>
      <p:ext uri="{BB962C8B-B14F-4D97-AF65-F5344CB8AC3E}">
        <p14:creationId xmlns:p14="http://schemas.microsoft.com/office/powerpoint/2010/main" val="274820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 study done by Nguyen </a:t>
            </a:r>
            <a:r>
              <a:rPr lang="en-US" sz="1200" b="0" i="0" u="none" strike="noStrike" kern="1200" baseline="0" dirty="0" err="1" smtClean="0">
                <a:solidFill>
                  <a:schemeClr val="tx1"/>
                </a:solidFill>
                <a:latin typeface="+mn-lt"/>
                <a:ea typeface="+mn-ea"/>
                <a:cs typeface="+mn-cs"/>
              </a:rPr>
              <a:t>Quoc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Chinh</a:t>
            </a:r>
            <a:r>
              <a:rPr lang="en-US" sz="1200" b="0" i="0" u="none" strike="noStrike" kern="1200" baseline="0" dirty="0" smtClean="0">
                <a:solidFill>
                  <a:schemeClr val="tx1"/>
                </a:solidFill>
                <a:latin typeface="+mn-lt"/>
                <a:ea typeface="+mn-ea"/>
                <a:cs typeface="+mn-cs"/>
              </a:rPr>
              <a:t> of the Faculty of Economics and Rural Development of Hanoi Agriculture University, she investigated the health perceptions of </a:t>
            </a:r>
            <a:r>
              <a:rPr lang="en-US" sz="1200" b="1" i="0" u="none" strike="noStrike" kern="1200" baseline="0" dirty="0" smtClean="0">
                <a:solidFill>
                  <a:schemeClr val="tx1"/>
                </a:solidFill>
                <a:latin typeface="+mn-lt"/>
                <a:ea typeface="+mn-ea"/>
                <a:cs typeface="+mn-cs"/>
              </a:rPr>
              <a:t>12 farmers</a:t>
            </a:r>
            <a:r>
              <a:rPr lang="en-US" sz="1200" b="0" i="0" u="none" strike="noStrike" kern="1200" baseline="0" dirty="0" smtClean="0">
                <a:solidFill>
                  <a:schemeClr val="tx1"/>
                </a:solidFill>
                <a:latin typeface="+mn-lt"/>
                <a:ea typeface="+mn-ea"/>
                <a:cs typeface="+mn-cs"/>
              </a:rPr>
              <a:t>. She asked them to compare the symptoms of runny nose and headaches before and after biogas systems were installed. She also asked the rate of doctor visits for the two periods. 66% of</a:t>
            </a:r>
          </a:p>
          <a:p>
            <a:r>
              <a:rPr lang="en-US" sz="1200" b="0" i="0" u="none" strike="noStrike" kern="1200" baseline="0" dirty="0" smtClean="0">
                <a:solidFill>
                  <a:schemeClr val="tx1"/>
                </a:solidFill>
                <a:latin typeface="+mn-lt"/>
                <a:ea typeface="+mn-ea"/>
                <a:cs typeface="+mn-cs"/>
              </a:rPr>
              <a:t>the respondents claimed they had runny noses on a non regular basis, 100% of them</a:t>
            </a:r>
          </a:p>
          <a:p>
            <a:r>
              <a:rPr lang="en-US" sz="1200" b="0" i="0" u="none" strike="noStrike" kern="1200" baseline="0" dirty="0" smtClean="0">
                <a:solidFill>
                  <a:schemeClr val="tx1"/>
                </a:solidFill>
                <a:latin typeface="+mn-lt"/>
                <a:ea typeface="+mn-ea"/>
                <a:cs typeface="+mn-cs"/>
              </a:rPr>
              <a:t>said they had none after the system was installed.</a:t>
            </a:r>
            <a:endParaRPr lang="en-US" dirty="0" smtClean="0"/>
          </a:p>
          <a:p>
            <a:endParaRPr lang="en-US" dirty="0"/>
          </a:p>
        </p:txBody>
      </p:sp>
      <p:sp>
        <p:nvSpPr>
          <p:cNvPr id="4" name="Slide Number Placeholder 3"/>
          <p:cNvSpPr>
            <a:spLocks noGrp="1"/>
          </p:cNvSpPr>
          <p:nvPr>
            <p:ph type="sldNum" sz="quarter" idx="10"/>
          </p:nvPr>
        </p:nvSpPr>
        <p:spPr/>
        <p:txBody>
          <a:bodyPr/>
          <a:lstStyle/>
          <a:p>
            <a:fld id="{10414A8E-9D7D-2849-9A32-B1E48BA2EF67}" type="slidenum">
              <a:rPr lang="en-US" smtClean="0"/>
              <a:pPr/>
              <a:t>8</a:t>
            </a:fld>
            <a:endParaRPr lang="en-US"/>
          </a:p>
        </p:txBody>
      </p:sp>
    </p:spTree>
    <p:extLst>
      <p:ext uri="{BB962C8B-B14F-4D97-AF65-F5344CB8AC3E}">
        <p14:creationId xmlns:p14="http://schemas.microsoft.com/office/powerpoint/2010/main" val="1080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Mexican Development Bank falls under the Ministry of Finance and Public Credit (</a:t>
            </a:r>
            <a:r>
              <a:rPr lang="en-US" sz="1200" b="0" i="0" u="none" strike="noStrike" kern="1200" baseline="0" dirty="0" err="1" smtClean="0">
                <a:solidFill>
                  <a:schemeClr val="tx1"/>
                </a:solidFill>
                <a:latin typeface="+mn-lt"/>
                <a:ea typeface="+mn-ea"/>
                <a:cs typeface="+mn-cs"/>
              </a:rPr>
              <a:t>Secretaria</a:t>
            </a:r>
            <a:r>
              <a:rPr lang="en-US" sz="1200" b="0" i="0" u="none" strike="noStrike" kern="1200" baseline="0" dirty="0" smtClean="0">
                <a:solidFill>
                  <a:schemeClr val="tx1"/>
                </a:solidFill>
                <a:latin typeface="+mn-lt"/>
                <a:ea typeface="+mn-ea"/>
                <a:cs typeface="+mn-cs"/>
              </a:rPr>
              <a:t> de Hacienda</a:t>
            </a:r>
          </a:p>
          <a:p>
            <a:r>
              <a:rPr lang="en-US" sz="1200" b="0" i="0" u="none" strike="noStrike" kern="1200" baseline="0" dirty="0" smtClean="0">
                <a:solidFill>
                  <a:schemeClr val="tx1"/>
                </a:solidFill>
                <a:latin typeface="+mn-lt"/>
                <a:ea typeface="+mn-ea"/>
                <a:cs typeface="+mn-cs"/>
              </a:rPr>
              <a:t>y </a:t>
            </a:r>
            <a:r>
              <a:rPr lang="en-US" sz="1200" b="0" i="0" u="none" strike="noStrike" kern="1200" baseline="0" dirty="0" err="1" smtClean="0">
                <a:solidFill>
                  <a:schemeClr val="tx1"/>
                </a:solidFill>
                <a:latin typeface="+mn-lt"/>
                <a:ea typeface="+mn-ea"/>
                <a:cs typeface="+mn-cs"/>
              </a:rPr>
              <a:t>Credito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Publico</a:t>
            </a:r>
            <a:r>
              <a:rPr lang="en-US" sz="1200" b="0" i="0" u="none" strike="noStrike" kern="1200" baseline="0" dirty="0" smtClean="0">
                <a:solidFill>
                  <a:schemeClr val="tx1"/>
                </a:solidFill>
                <a:latin typeface="+mn-lt"/>
                <a:ea typeface="+mn-ea"/>
                <a:cs typeface="+mn-cs"/>
              </a:rPr>
              <a:t>, SHCP). The Bank has four sectors of attention; Business Sector, Infrastructure Sector, Housing</a:t>
            </a:r>
          </a:p>
          <a:p>
            <a:r>
              <a:rPr lang="en-US" sz="1200" b="0" i="0" u="none" strike="noStrike" kern="1200" baseline="0" dirty="0" smtClean="0">
                <a:solidFill>
                  <a:schemeClr val="tx1"/>
                </a:solidFill>
                <a:latin typeface="+mn-lt"/>
                <a:ea typeface="+mn-ea"/>
                <a:cs typeface="+mn-cs"/>
              </a:rPr>
              <a:t>Sector and Rural Sector. Under the Rural Sector the Bank distributes funds to </a:t>
            </a:r>
            <a:r>
              <a:rPr lang="en-US" sz="1200" b="0" i="0" u="none" strike="noStrike" kern="1200" baseline="0" dirty="0" err="1" smtClean="0">
                <a:solidFill>
                  <a:schemeClr val="tx1"/>
                </a:solidFill>
                <a:latin typeface="+mn-lt"/>
                <a:ea typeface="+mn-ea"/>
                <a:cs typeface="+mn-cs"/>
              </a:rPr>
              <a:t>Financiera</a:t>
            </a:r>
            <a:r>
              <a:rPr lang="en-US" sz="1200" b="0" i="0" u="none" strike="noStrike" kern="1200" baseline="0" dirty="0" smtClean="0">
                <a:solidFill>
                  <a:schemeClr val="tx1"/>
                </a:solidFill>
                <a:latin typeface="+mn-lt"/>
                <a:ea typeface="+mn-ea"/>
                <a:cs typeface="+mn-cs"/>
              </a:rPr>
              <a:t> Rural, FIRA and FOCIR</a:t>
            </a:r>
          </a:p>
          <a:p>
            <a:r>
              <a:rPr lang="en-US" sz="1200" b="0" i="0" u="none" strike="noStrike" kern="1200" baseline="0" dirty="0" smtClean="0">
                <a:solidFill>
                  <a:schemeClr val="tx1"/>
                </a:solidFill>
                <a:latin typeface="+mn-lt"/>
                <a:ea typeface="+mn-ea"/>
                <a:cs typeface="+mn-cs"/>
              </a:rPr>
              <a:t>(Fund for Capitalization and Investment in the Rural Sector)</a:t>
            </a:r>
            <a:endParaRPr lang="en-US" dirty="0"/>
          </a:p>
        </p:txBody>
      </p:sp>
      <p:sp>
        <p:nvSpPr>
          <p:cNvPr id="4" name="Slide Number Placeholder 3"/>
          <p:cNvSpPr>
            <a:spLocks noGrp="1"/>
          </p:cNvSpPr>
          <p:nvPr>
            <p:ph type="sldNum" sz="quarter" idx="10"/>
          </p:nvPr>
        </p:nvSpPr>
        <p:spPr/>
        <p:txBody>
          <a:bodyPr/>
          <a:lstStyle/>
          <a:p>
            <a:fld id="{10414A8E-9D7D-2849-9A32-B1E48BA2EF67}" type="slidenum">
              <a:rPr lang="en-US" smtClean="0"/>
              <a:pPr/>
              <a:t>13</a:t>
            </a:fld>
            <a:endParaRPr lang="en-US"/>
          </a:p>
        </p:txBody>
      </p:sp>
    </p:spTree>
    <p:extLst>
      <p:ext uri="{BB962C8B-B14F-4D97-AF65-F5344CB8AC3E}">
        <p14:creationId xmlns:p14="http://schemas.microsoft.com/office/powerpoint/2010/main" val="231784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What is the clean development mechanism?</a:t>
            </a: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CDM</a:t>
            </a:r>
            <a:r>
              <a:rPr lang="en-US" sz="1200" b="0" i="0" kern="1200" dirty="0" smtClean="0">
                <a:solidFill>
                  <a:schemeClr val="tx1"/>
                </a:solidFill>
                <a:effectLst/>
                <a:latin typeface="+mn-lt"/>
                <a:ea typeface="+mn-ea"/>
                <a:cs typeface="+mn-cs"/>
              </a:rPr>
              <a:t> allows emission-reduction projects in developing countries to earn certified emission reduction (CER) credits, each equivalent to one </a:t>
            </a:r>
            <a:r>
              <a:rPr lang="en-US" sz="1200" b="0" i="0" kern="1200" dirty="0" err="1" smtClean="0">
                <a:solidFill>
                  <a:schemeClr val="tx1"/>
                </a:solidFill>
                <a:effectLst/>
                <a:latin typeface="+mn-lt"/>
                <a:ea typeface="+mn-ea"/>
                <a:cs typeface="+mn-cs"/>
              </a:rPr>
              <a:t>tonne</a:t>
            </a:r>
            <a:r>
              <a:rPr lang="en-US" sz="1200" b="0" i="0" kern="1200" dirty="0" smtClean="0">
                <a:solidFill>
                  <a:schemeClr val="tx1"/>
                </a:solidFill>
                <a:effectLst/>
                <a:latin typeface="+mn-lt"/>
                <a:ea typeface="+mn-ea"/>
                <a:cs typeface="+mn-cs"/>
              </a:rPr>
              <a:t> of CO2. These CERs can be traded and sold, and used by industrialized countries to a meet a part of their emission reduction targets under the Kyoto Protocol.</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Voluntary Emission Reductions</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Verified Emission Reductions</a:t>
            </a:r>
            <a:r>
              <a:rPr lang="en-US" sz="1200" b="0" i="0" kern="1200" dirty="0" smtClean="0">
                <a:solidFill>
                  <a:schemeClr val="tx1"/>
                </a:solidFill>
                <a:effectLst/>
                <a:latin typeface="+mn-lt"/>
                <a:ea typeface="+mn-ea"/>
                <a:cs typeface="+mn-cs"/>
              </a:rPr>
              <a:t> (VERs) are a type of </a:t>
            </a:r>
            <a:r>
              <a:rPr lang="en-US" sz="1200" b="0" i="0" u="none" strike="noStrike" kern="1200" dirty="0" smtClean="0">
                <a:solidFill>
                  <a:schemeClr val="tx1"/>
                </a:solidFill>
                <a:effectLst/>
                <a:latin typeface="+mn-lt"/>
                <a:ea typeface="+mn-ea"/>
                <a:cs typeface="+mn-cs"/>
                <a:hlinkClick r:id="rId3" tooltip="Carbon offset"/>
              </a:rPr>
              <a:t>carbon offset</a:t>
            </a:r>
            <a:r>
              <a:rPr lang="en-US" sz="1200" b="0" i="0" kern="1200" dirty="0" smtClean="0">
                <a:solidFill>
                  <a:schemeClr val="tx1"/>
                </a:solidFill>
                <a:effectLst/>
                <a:latin typeface="+mn-lt"/>
                <a:ea typeface="+mn-ea"/>
                <a:cs typeface="+mn-cs"/>
              </a:rPr>
              <a:t> exchanged in the voluntary or over-the-counter market for </a:t>
            </a:r>
            <a:r>
              <a:rPr lang="en-US" sz="1200" b="0" i="0" u="none" strike="noStrike" kern="1200" dirty="0" smtClean="0">
                <a:solidFill>
                  <a:schemeClr val="tx1"/>
                </a:solidFill>
                <a:effectLst/>
                <a:latin typeface="+mn-lt"/>
                <a:ea typeface="+mn-ea"/>
                <a:cs typeface="+mn-cs"/>
                <a:hlinkClick r:id="rId4" tooltip="Carbon credits"/>
              </a:rPr>
              <a:t>carbon credits</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5"/>
              </a:rPr>
              <a:t>[1]</a:t>
            </a:r>
            <a:r>
              <a:rPr lang="en-US" sz="1200" b="0" i="0" kern="1200" dirty="0" smtClean="0">
                <a:solidFill>
                  <a:schemeClr val="tx1"/>
                </a:solidFill>
                <a:effectLst/>
                <a:latin typeface="+mn-lt"/>
                <a:ea typeface="+mn-ea"/>
                <a:cs typeface="+mn-cs"/>
              </a:rPr>
              <a:t> Verified Emission Reductions are usually certified through a voluntary certification process.</a:t>
            </a:r>
            <a:r>
              <a:rPr lang="en-US" sz="1200" b="0" i="0" u="none" strike="noStrike" kern="1200" baseline="30000" dirty="0" smtClean="0">
                <a:solidFill>
                  <a:schemeClr val="tx1"/>
                </a:solidFill>
                <a:effectLst/>
                <a:latin typeface="+mn-lt"/>
                <a:ea typeface="+mn-ea"/>
                <a:cs typeface="+mn-cs"/>
                <a:hlinkClick r:id="rId6"/>
              </a:rPr>
              <a:t>[2]</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Verified Emission Reductions are usually created by projects which have been verified outside of the </a:t>
            </a:r>
            <a:r>
              <a:rPr lang="en-US" sz="1200" b="0" i="0" u="none" strike="noStrike" kern="1200" dirty="0" smtClean="0">
                <a:solidFill>
                  <a:schemeClr val="tx1"/>
                </a:solidFill>
                <a:effectLst/>
                <a:latin typeface="+mn-lt"/>
                <a:ea typeface="+mn-ea"/>
                <a:cs typeface="+mn-cs"/>
                <a:hlinkClick r:id="rId7" tooltip="Kyoto Protocol"/>
              </a:rPr>
              <a:t>Kyoto Protocol</a:t>
            </a:r>
            <a:r>
              <a:rPr lang="en-US" sz="1200" b="0" i="0" kern="1200" dirty="0" smtClean="0">
                <a:solidFill>
                  <a:schemeClr val="tx1"/>
                </a:solidFill>
                <a:effectLst/>
                <a:latin typeface="+mn-lt"/>
                <a:ea typeface="+mn-ea"/>
                <a:cs typeface="+mn-cs"/>
              </a:rPr>
              <a:t>. One VER is equivalent to 1 </a:t>
            </a:r>
            <a:r>
              <a:rPr lang="en-US" sz="1200" b="0" i="0" kern="1200" dirty="0" err="1" smtClean="0">
                <a:solidFill>
                  <a:schemeClr val="tx1"/>
                </a:solidFill>
                <a:effectLst/>
                <a:latin typeface="+mn-lt"/>
                <a:ea typeface="+mn-ea"/>
                <a:cs typeface="+mn-cs"/>
              </a:rPr>
              <a:t>tonne</a:t>
            </a:r>
            <a:r>
              <a:rPr lang="en-US" sz="1200" b="0" i="0" kern="1200" dirty="0" smtClean="0">
                <a:solidFill>
                  <a:schemeClr val="tx1"/>
                </a:solidFill>
                <a:effectLst/>
                <a:latin typeface="+mn-lt"/>
                <a:ea typeface="+mn-ea"/>
                <a:cs typeface="+mn-cs"/>
              </a:rPr>
              <a:t> of CO2e emissions.</a:t>
            </a:r>
            <a:r>
              <a:rPr lang="en-US" sz="1200" b="0" i="0" u="none" strike="noStrike" kern="1200" baseline="30000" dirty="0" smtClean="0">
                <a:solidFill>
                  <a:schemeClr val="tx1"/>
                </a:solidFill>
                <a:effectLst/>
                <a:latin typeface="+mn-lt"/>
                <a:ea typeface="+mn-ea"/>
                <a:cs typeface="+mn-cs"/>
                <a:hlinkClick r:id="rId8"/>
              </a:rPr>
              <a:t>[3]</a:t>
            </a:r>
            <a:r>
              <a:rPr lang="en-US" sz="1200" b="0" i="0" kern="1200" dirty="0" smtClean="0">
                <a:solidFill>
                  <a:schemeClr val="tx1"/>
                </a:solidFill>
                <a:effectLst/>
                <a:latin typeface="+mn-lt"/>
                <a:ea typeface="+mn-ea"/>
                <a:cs typeface="+mn-cs"/>
              </a:rPr>
              <a:t> Through these schemes, industries and individuals voluntarily compensate for their emissions or provide an additional contribution to mitigating climate change.</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https://cdm.unfccc.int/methodologies/index.html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https://cdm.unfccc.int/filestorage/k/_/C0L5JZ6MBYPDUNF1Q73RE98XVA24TW.pdf/EB%2068_repan25_Rev_%20AMS-I.I_ver4.0.pdf?t=RnN8bmZlcmd3fDDanWvyNr_jMnexDkobd-ib</a:t>
            </a:r>
          </a:p>
          <a:p>
            <a:endParaRPr lang="en-US" dirty="0"/>
          </a:p>
        </p:txBody>
      </p:sp>
      <p:sp>
        <p:nvSpPr>
          <p:cNvPr id="4" name="Slide Number Placeholder 3"/>
          <p:cNvSpPr>
            <a:spLocks noGrp="1"/>
          </p:cNvSpPr>
          <p:nvPr>
            <p:ph type="sldNum" sz="quarter" idx="10"/>
          </p:nvPr>
        </p:nvSpPr>
        <p:spPr/>
        <p:txBody>
          <a:bodyPr/>
          <a:lstStyle/>
          <a:p>
            <a:fld id="{10414A8E-9D7D-2849-9A32-B1E48BA2EF67}" type="slidenum">
              <a:rPr lang="en-US" smtClean="0"/>
              <a:pPr/>
              <a:t>14</a:t>
            </a:fld>
            <a:endParaRPr lang="en-US"/>
          </a:p>
        </p:txBody>
      </p:sp>
    </p:spTree>
    <p:extLst>
      <p:ext uri="{BB962C8B-B14F-4D97-AF65-F5344CB8AC3E}">
        <p14:creationId xmlns:p14="http://schemas.microsoft.com/office/powerpoint/2010/main" val="2783899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14A8E-9D7D-2849-9A32-B1E48BA2EF67}" type="slidenum">
              <a:rPr lang="en-US" smtClean="0"/>
              <a:pPr/>
              <a:t>16</a:t>
            </a:fld>
            <a:endParaRPr lang="en-US"/>
          </a:p>
        </p:txBody>
      </p:sp>
    </p:spTree>
    <p:extLst>
      <p:ext uri="{BB962C8B-B14F-4D97-AF65-F5344CB8AC3E}">
        <p14:creationId xmlns:p14="http://schemas.microsoft.com/office/powerpoint/2010/main" val="305732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58197" y="3776479"/>
            <a:ext cx="9592605"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58197" y="5257800"/>
            <a:ext cx="9592605"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11/21/14</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9978" y="4267203"/>
            <a:ext cx="10146774" cy="1100140"/>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2371489" y="450472"/>
            <a:ext cx="7313295" cy="3626215"/>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19978" y="5443544"/>
            <a:ext cx="10146774" cy="804863"/>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pPr/>
              <a:t>11/21/14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716" y="381007"/>
            <a:ext cx="4332685" cy="1631951"/>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811716" y="2084390"/>
            <a:ext cx="4332685"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2839" y="6356355"/>
            <a:ext cx="1523603" cy="365125"/>
          </a:xfrm>
        </p:spPr>
        <p:txBody>
          <a:bodyPr/>
          <a:lstStyle>
            <a:lvl1pPr algn="l">
              <a:defRPr/>
            </a:lvl1pPr>
          </a:lstStyle>
          <a:p>
            <a:fld id="{03CEC41E-48BD-4881-B6FF-D82EEBBCD904}" type="datetimeFigureOut">
              <a:rPr lang="en-US" smtClean="0"/>
              <a:pPr/>
              <a:t>11/21/14</a:t>
            </a:fld>
            <a:endParaRPr lang="en-US"/>
          </a:p>
        </p:txBody>
      </p:sp>
      <p:sp>
        <p:nvSpPr>
          <p:cNvPr id="6" name="Footer Placeholder 5"/>
          <p:cNvSpPr>
            <a:spLocks noGrp="1"/>
          </p:cNvSpPr>
          <p:nvPr>
            <p:ph type="ftr" sz="quarter" idx="11"/>
          </p:nvPr>
        </p:nvSpPr>
        <p:spPr>
          <a:xfrm>
            <a:off x="7719589" y="6356355"/>
            <a:ext cx="3859795"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2622553" y="6356355"/>
            <a:ext cx="711015" cy="365125"/>
          </a:xfrm>
        </p:spPr>
        <p:txBody>
          <a:bodyPr/>
          <a:lstStyle>
            <a:lvl1pPr>
              <a:defRPr>
                <a:solidFill>
                  <a:schemeClr val="tx2"/>
                </a:solidFill>
              </a:defRPr>
            </a:lvl1pPr>
          </a:lstStyle>
          <a:p>
            <a:fld id="{459A5F39-4CE7-434C-A5CB-50A363451602}" type="slidenum">
              <a:rPr lang="en-US" smtClean="0"/>
              <a:pPr/>
              <a:t>‹#›</a:t>
            </a:fld>
            <a:endParaRPr lang="en-US"/>
          </a:p>
        </p:txBody>
      </p:sp>
      <p:sp>
        <p:nvSpPr>
          <p:cNvPr id="9" name="Picture Placeholder 7"/>
          <p:cNvSpPr>
            <a:spLocks noGrp="1"/>
          </p:cNvSpPr>
          <p:nvPr>
            <p:ph type="pic" sz="quarter" idx="14"/>
          </p:nvPr>
        </p:nvSpPr>
        <p:spPr>
          <a:xfrm rot="307655">
            <a:off x="5442414" y="3187734"/>
            <a:ext cx="5520082" cy="2881379"/>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6163020" y="338034"/>
            <a:ext cx="5520082" cy="2881379"/>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57354" y="457202"/>
            <a:ext cx="1995622" cy="581025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62347" y="457202"/>
            <a:ext cx="8682420" cy="581025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62355" y="3774333"/>
            <a:ext cx="9596582"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662345" y="5257800"/>
            <a:ext cx="9596583"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11/21/14</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5989832" y="555048"/>
            <a:ext cx="5521842" cy="3085399"/>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9978" y="2236699"/>
            <a:ext cx="10146774" cy="1362076"/>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019978" y="3617262"/>
            <a:ext cx="10146774"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pPr/>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19976" y="79475"/>
            <a:ext cx="10146774" cy="1417639"/>
          </a:xfrm>
        </p:spPr>
        <p:txBody>
          <a:bodyPr/>
          <a:lstStyle/>
          <a:p>
            <a:r>
              <a:rPr lang="en-US" smtClean="0"/>
              <a:t>Click to edit Master title style</a:t>
            </a:r>
            <a:endParaRPr/>
          </a:p>
        </p:txBody>
      </p:sp>
      <p:sp>
        <p:nvSpPr>
          <p:cNvPr id="3" name="Content Placeholder 2"/>
          <p:cNvSpPr>
            <a:spLocks noGrp="1"/>
          </p:cNvSpPr>
          <p:nvPr>
            <p:ph sz="half" idx="1"/>
          </p:nvPr>
        </p:nvSpPr>
        <p:spPr>
          <a:xfrm>
            <a:off x="1019968" y="2084391"/>
            <a:ext cx="4875530" cy="4183063"/>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1211" y="2084391"/>
            <a:ext cx="4875530" cy="4183063"/>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pPr/>
              <a:t>11/21/14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9976" y="79475"/>
            <a:ext cx="10146774" cy="141763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19966" y="1687512"/>
            <a:ext cx="487553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9966" y="2649075"/>
            <a:ext cx="487553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91211" y="1687512"/>
            <a:ext cx="487553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1211" y="2649075"/>
            <a:ext cx="487553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pPr/>
              <a:t>11/21/14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pPr/>
              <a:t>11/21/14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pPr/>
              <a:t>11/21/14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716" y="381007"/>
            <a:ext cx="4332685" cy="1631951"/>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5992849" y="381002"/>
            <a:ext cx="5531526" cy="5886451"/>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811716" y="2084390"/>
            <a:ext cx="4332685"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2839" y="6356355"/>
            <a:ext cx="1523603" cy="365125"/>
          </a:xfrm>
        </p:spPr>
        <p:txBody>
          <a:bodyPr/>
          <a:lstStyle>
            <a:lvl1pPr algn="l">
              <a:defRPr/>
            </a:lvl1pPr>
          </a:lstStyle>
          <a:p>
            <a:fld id="{03CEC41E-48BD-4881-B6FF-D82EEBBCD904}" type="datetimeFigureOut">
              <a:rPr lang="en-US" smtClean="0"/>
              <a:pPr/>
              <a:t>11/21/14</a:t>
            </a:fld>
            <a:endParaRPr lang="en-US"/>
          </a:p>
        </p:txBody>
      </p:sp>
      <p:sp>
        <p:nvSpPr>
          <p:cNvPr id="6" name="Footer Placeholder 5"/>
          <p:cNvSpPr>
            <a:spLocks noGrp="1"/>
          </p:cNvSpPr>
          <p:nvPr>
            <p:ph type="ftr" sz="quarter" idx="11"/>
          </p:nvPr>
        </p:nvSpPr>
        <p:spPr>
          <a:xfrm>
            <a:off x="7719589" y="6356355"/>
            <a:ext cx="3859795"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2622553" y="6356355"/>
            <a:ext cx="711015" cy="365125"/>
          </a:xfrm>
        </p:spPr>
        <p:txBody>
          <a:bodyPr/>
          <a:lstStyle>
            <a:lvl1pPr>
              <a:defRPr>
                <a:solidFill>
                  <a:schemeClr val="tx2"/>
                </a:solidFill>
              </a:defRPr>
            </a:lvl1pPr>
          </a:lstStyle>
          <a:p>
            <a:fld id="{459A5F39-4CE7-434C-A5CB-50A3634516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9976" y="79475"/>
            <a:ext cx="10146774" cy="1417639"/>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1019967" y="2070846"/>
            <a:ext cx="10146776"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735325" y="6356355"/>
            <a:ext cx="2844059"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pPr/>
              <a:t>11/21/14</a:t>
            </a:fld>
            <a:endParaRPr lang="en-US"/>
          </a:p>
        </p:txBody>
      </p:sp>
      <p:sp>
        <p:nvSpPr>
          <p:cNvPr id="5" name="Footer Placeholder 4"/>
          <p:cNvSpPr>
            <a:spLocks noGrp="1"/>
          </p:cNvSpPr>
          <p:nvPr>
            <p:ph type="ftr" sz="quarter" idx="3"/>
          </p:nvPr>
        </p:nvSpPr>
        <p:spPr>
          <a:xfrm>
            <a:off x="591518" y="6356355"/>
            <a:ext cx="3859795"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5738906" y="6356355"/>
            <a:ext cx="711015"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png"/><Relationship Id="rId7"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2.jpeg"/><Relationship Id="rId9" Type="http://schemas.openxmlformats.org/officeDocument/2006/relationships/image" Target="../media/image23.png"/><Relationship Id="rId10"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187" y="3067050"/>
            <a:ext cx="11893338" cy="2817628"/>
          </a:xfrm>
        </p:spPr>
        <p:txBody>
          <a:bodyPr anchor="ctr"/>
          <a:lstStyle/>
          <a:p>
            <a:pPr algn="ctr"/>
            <a:r>
              <a:rPr lang="en-US" sz="8000" dirty="0" smtClean="0"/>
              <a:t>Family Size Anaerobic Digester in Mexico</a:t>
            </a:r>
            <a:endParaRPr lang="en-US" sz="8000" dirty="0"/>
          </a:p>
        </p:txBody>
      </p:sp>
      <p:sp>
        <p:nvSpPr>
          <p:cNvPr id="3" name="Subtitle 2"/>
          <p:cNvSpPr>
            <a:spLocks noGrp="1"/>
          </p:cNvSpPr>
          <p:nvPr>
            <p:ph type="subTitle" idx="1"/>
          </p:nvPr>
        </p:nvSpPr>
        <p:spPr>
          <a:xfrm>
            <a:off x="0" y="493776"/>
            <a:ext cx="12188825" cy="987552"/>
          </a:xfrm>
        </p:spPr>
        <p:txBody>
          <a:bodyPr/>
          <a:lstStyle/>
          <a:p>
            <a:pPr algn="ctr">
              <a:lnSpc>
                <a:spcPct val="150000"/>
              </a:lnSpc>
            </a:pPr>
            <a:r>
              <a:rPr lang="en-US" sz="2000" b="1" dirty="0" smtClean="0">
                <a:solidFill>
                  <a:schemeClr val="bg1"/>
                </a:solidFill>
              </a:rPr>
              <a:t>University of the West – Sustainable Investing Club</a:t>
            </a:r>
          </a:p>
          <a:p>
            <a:pPr algn="ctr">
              <a:lnSpc>
                <a:spcPct val="150000"/>
              </a:lnSpc>
            </a:pPr>
            <a:r>
              <a:rPr lang="en-US" sz="3200" dirty="0" smtClean="0">
                <a:solidFill>
                  <a:schemeClr val="bg1"/>
                </a:solidFill>
              </a:rPr>
              <a:t>Bio </a:t>
            </a:r>
            <a:r>
              <a:rPr lang="en-US" sz="3200" dirty="0" err="1" smtClean="0">
                <a:solidFill>
                  <a:schemeClr val="bg1"/>
                </a:solidFill>
              </a:rPr>
              <a:t>Impacto</a:t>
            </a:r>
            <a:endParaRPr lang="en-US" sz="3200" dirty="0" smtClean="0">
              <a:solidFill>
                <a:schemeClr val="bg1"/>
              </a:solidFill>
            </a:endParaRPr>
          </a:p>
          <a:p>
            <a:pPr algn="ctr">
              <a:lnSpc>
                <a:spcPct val="150000"/>
              </a:lnSpc>
            </a:pPr>
            <a:r>
              <a:rPr lang="en-US" dirty="0" err="1" smtClean="0">
                <a:solidFill>
                  <a:schemeClr val="bg1"/>
                </a:solidFill>
              </a:rPr>
              <a:t>Farbod</a:t>
            </a:r>
            <a:r>
              <a:rPr lang="en-US" dirty="0" smtClean="0">
                <a:solidFill>
                  <a:schemeClr val="bg1"/>
                </a:solidFill>
              </a:rPr>
              <a:t> </a:t>
            </a:r>
            <a:r>
              <a:rPr lang="en-US" dirty="0" err="1" smtClean="0">
                <a:solidFill>
                  <a:schemeClr val="bg1"/>
                </a:solidFill>
              </a:rPr>
              <a:t>Safaei</a:t>
            </a:r>
            <a:r>
              <a:rPr lang="en-US" dirty="0" smtClean="0">
                <a:solidFill>
                  <a:schemeClr val="bg1"/>
                </a:solidFill>
              </a:rPr>
              <a:t>, Juan Valencia, Lam Le</a:t>
            </a:r>
            <a:endParaRPr lang="en-US" dirty="0">
              <a:solidFill>
                <a:schemeClr val="bg1"/>
              </a:solidFill>
            </a:endParaRPr>
          </a:p>
        </p:txBody>
      </p:sp>
    </p:spTree>
    <p:extLst>
      <p:ext uri="{BB962C8B-B14F-4D97-AF65-F5344CB8AC3E}">
        <p14:creationId xmlns:p14="http://schemas.microsoft.com/office/powerpoint/2010/main" val="4217747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Summary</a:t>
            </a:r>
            <a:endParaRPr lang="en-US" dirty="0"/>
          </a:p>
        </p:txBody>
      </p:sp>
      <p:pic>
        <p:nvPicPr>
          <p:cNvPr id="4099" name="Picture 3" descr="C:\Users\11300048\Desktop\benefit summary.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70548" y="1402080"/>
            <a:ext cx="6256924" cy="53760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3691" y="1915244"/>
            <a:ext cx="3799839" cy="369332"/>
          </a:xfrm>
          <a:prstGeom prst="rect">
            <a:avLst/>
          </a:prstGeom>
          <a:noFill/>
        </p:spPr>
        <p:txBody>
          <a:bodyPr wrap="square" rtlCol="0">
            <a:spAutoFit/>
          </a:bodyPr>
          <a:lstStyle/>
          <a:p>
            <a:pPr algn="ctr"/>
            <a:r>
              <a:rPr lang="en-US" dirty="0" smtClean="0">
                <a:solidFill>
                  <a:schemeClr val="bg1"/>
                </a:solidFill>
              </a:rPr>
              <a:t>Reduced Electricity &amp; Fuel Cost</a:t>
            </a:r>
            <a:endParaRPr lang="en-US" dirty="0">
              <a:solidFill>
                <a:schemeClr val="bg1"/>
              </a:solidFill>
            </a:endParaRPr>
          </a:p>
        </p:txBody>
      </p:sp>
      <p:sp>
        <p:nvSpPr>
          <p:cNvPr id="8" name="TextBox 7"/>
          <p:cNvSpPr txBox="1"/>
          <p:nvPr/>
        </p:nvSpPr>
        <p:spPr>
          <a:xfrm>
            <a:off x="8083883" y="2147857"/>
            <a:ext cx="2429423" cy="646331"/>
          </a:xfrm>
          <a:prstGeom prst="rect">
            <a:avLst/>
          </a:prstGeom>
          <a:noFill/>
        </p:spPr>
        <p:txBody>
          <a:bodyPr wrap="square" rtlCol="0">
            <a:spAutoFit/>
          </a:bodyPr>
          <a:lstStyle/>
          <a:p>
            <a:pPr algn="ctr"/>
            <a:r>
              <a:rPr lang="en-US" dirty="0" smtClean="0">
                <a:solidFill>
                  <a:schemeClr val="bg1"/>
                </a:solidFill>
              </a:rPr>
              <a:t>Increased Production of  Crop &amp; Livestock</a:t>
            </a:r>
            <a:endParaRPr lang="en-US" dirty="0">
              <a:solidFill>
                <a:schemeClr val="bg1"/>
              </a:solidFill>
            </a:endParaRPr>
          </a:p>
        </p:txBody>
      </p:sp>
      <p:sp>
        <p:nvSpPr>
          <p:cNvPr id="9" name="TextBox 8"/>
          <p:cNvSpPr txBox="1"/>
          <p:nvPr/>
        </p:nvSpPr>
        <p:spPr>
          <a:xfrm>
            <a:off x="1515691" y="3443774"/>
            <a:ext cx="2429423" cy="369332"/>
          </a:xfrm>
          <a:prstGeom prst="rect">
            <a:avLst/>
          </a:prstGeom>
          <a:noFill/>
        </p:spPr>
        <p:txBody>
          <a:bodyPr wrap="square" rtlCol="0">
            <a:spAutoFit/>
          </a:bodyPr>
          <a:lstStyle/>
          <a:p>
            <a:pPr algn="ctr"/>
            <a:r>
              <a:rPr lang="en-US" dirty="0" smtClean="0">
                <a:solidFill>
                  <a:schemeClr val="bg1"/>
                </a:solidFill>
              </a:rPr>
              <a:t>Reduced GHG</a:t>
            </a:r>
            <a:endParaRPr lang="en-US" dirty="0">
              <a:solidFill>
                <a:schemeClr val="bg1"/>
              </a:solidFill>
            </a:endParaRPr>
          </a:p>
        </p:txBody>
      </p:sp>
      <p:sp>
        <p:nvSpPr>
          <p:cNvPr id="10" name="TextBox 9"/>
          <p:cNvSpPr txBox="1"/>
          <p:nvPr/>
        </p:nvSpPr>
        <p:spPr>
          <a:xfrm>
            <a:off x="753691" y="4946003"/>
            <a:ext cx="2429423" cy="646331"/>
          </a:xfrm>
          <a:prstGeom prst="rect">
            <a:avLst/>
          </a:prstGeom>
          <a:noFill/>
        </p:spPr>
        <p:txBody>
          <a:bodyPr wrap="square" rtlCol="0">
            <a:spAutoFit/>
          </a:bodyPr>
          <a:lstStyle/>
          <a:p>
            <a:pPr algn="ctr"/>
            <a:r>
              <a:rPr lang="en-US" dirty="0" smtClean="0">
                <a:solidFill>
                  <a:schemeClr val="bg1"/>
                </a:solidFill>
              </a:rPr>
              <a:t>Improved Soil Conditioning</a:t>
            </a:r>
            <a:endParaRPr lang="en-US" dirty="0">
              <a:solidFill>
                <a:schemeClr val="bg1"/>
              </a:solidFill>
            </a:endParaRPr>
          </a:p>
        </p:txBody>
      </p:sp>
      <p:sp>
        <p:nvSpPr>
          <p:cNvPr id="11" name="TextBox 10"/>
          <p:cNvSpPr txBox="1"/>
          <p:nvPr/>
        </p:nvSpPr>
        <p:spPr>
          <a:xfrm>
            <a:off x="534259" y="5838631"/>
            <a:ext cx="2868286" cy="923330"/>
          </a:xfrm>
          <a:prstGeom prst="rect">
            <a:avLst/>
          </a:prstGeom>
          <a:noFill/>
        </p:spPr>
        <p:txBody>
          <a:bodyPr wrap="square" rtlCol="0">
            <a:spAutoFit/>
          </a:bodyPr>
          <a:lstStyle/>
          <a:p>
            <a:pPr algn="ctr"/>
            <a:r>
              <a:rPr lang="en-US" dirty="0" smtClean="0">
                <a:solidFill>
                  <a:schemeClr val="bg1"/>
                </a:solidFill>
              </a:rPr>
              <a:t>Less Pollution, Less  Chemical Fertilizer, Less Waste to Water System </a:t>
            </a:r>
            <a:endParaRPr lang="en-US" dirty="0">
              <a:solidFill>
                <a:schemeClr val="bg1"/>
              </a:solidFill>
            </a:endParaRPr>
          </a:p>
        </p:txBody>
      </p:sp>
      <p:sp>
        <p:nvSpPr>
          <p:cNvPr id="12" name="TextBox 11"/>
          <p:cNvSpPr txBox="1"/>
          <p:nvPr/>
        </p:nvSpPr>
        <p:spPr>
          <a:xfrm>
            <a:off x="6332836" y="6416576"/>
            <a:ext cx="3478819" cy="369332"/>
          </a:xfrm>
          <a:prstGeom prst="rect">
            <a:avLst/>
          </a:prstGeom>
          <a:noFill/>
        </p:spPr>
        <p:txBody>
          <a:bodyPr wrap="square" rtlCol="0">
            <a:spAutoFit/>
          </a:bodyPr>
          <a:lstStyle/>
          <a:p>
            <a:r>
              <a:rPr lang="en-US" dirty="0" smtClean="0">
                <a:solidFill>
                  <a:schemeClr val="bg1"/>
                </a:solidFill>
              </a:rPr>
              <a:t>Better Waste Management</a:t>
            </a:r>
            <a:endParaRPr lang="en-US" dirty="0">
              <a:solidFill>
                <a:schemeClr val="bg1"/>
              </a:solidFill>
            </a:endParaRPr>
          </a:p>
        </p:txBody>
      </p:sp>
      <p:sp>
        <p:nvSpPr>
          <p:cNvPr id="13" name="TextBox 12"/>
          <p:cNvSpPr txBox="1"/>
          <p:nvPr/>
        </p:nvSpPr>
        <p:spPr>
          <a:xfrm>
            <a:off x="8466436" y="5742625"/>
            <a:ext cx="3478819" cy="646331"/>
          </a:xfrm>
          <a:prstGeom prst="rect">
            <a:avLst/>
          </a:prstGeom>
          <a:noFill/>
        </p:spPr>
        <p:txBody>
          <a:bodyPr wrap="square" rtlCol="0">
            <a:spAutoFit/>
          </a:bodyPr>
          <a:lstStyle/>
          <a:p>
            <a:r>
              <a:rPr lang="en-US" dirty="0" smtClean="0">
                <a:solidFill>
                  <a:schemeClr val="bg1"/>
                </a:solidFill>
              </a:rPr>
              <a:t>Reduced Chemical Fertilizer in Food Production</a:t>
            </a:r>
            <a:endParaRPr lang="en-US" dirty="0">
              <a:solidFill>
                <a:schemeClr val="bg1"/>
              </a:solidFill>
            </a:endParaRPr>
          </a:p>
        </p:txBody>
      </p:sp>
      <p:sp>
        <p:nvSpPr>
          <p:cNvPr id="14" name="TextBox 13"/>
          <p:cNvSpPr txBox="1"/>
          <p:nvPr/>
        </p:nvSpPr>
        <p:spPr>
          <a:xfrm>
            <a:off x="8779131" y="4261353"/>
            <a:ext cx="2349880" cy="369332"/>
          </a:xfrm>
          <a:prstGeom prst="rect">
            <a:avLst/>
          </a:prstGeom>
          <a:noFill/>
        </p:spPr>
        <p:txBody>
          <a:bodyPr wrap="square" rtlCol="0">
            <a:spAutoFit/>
          </a:bodyPr>
          <a:lstStyle/>
          <a:p>
            <a:r>
              <a:rPr lang="en-US" dirty="0" smtClean="0">
                <a:solidFill>
                  <a:schemeClr val="bg1"/>
                </a:solidFill>
              </a:rPr>
              <a:t>Time savings</a:t>
            </a:r>
            <a:endParaRPr lang="en-US" dirty="0">
              <a:solidFill>
                <a:schemeClr val="bg1"/>
              </a:solidFill>
            </a:endParaRPr>
          </a:p>
        </p:txBody>
      </p:sp>
      <p:sp>
        <p:nvSpPr>
          <p:cNvPr id="16" name="TextBox 15"/>
          <p:cNvSpPr txBox="1"/>
          <p:nvPr/>
        </p:nvSpPr>
        <p:spPr>
          <a:xfrm>
            <a:off x="8072244" y="3252947"/>
            <a:ext cx="3873011" cy="646331"/>
          </a:xfrm>
          <a:prstGeom prst="rect">
            <a:avLst/>
          </a:prstGeom>
          <a:noFill/>
        </p:spPr>
        <p:txBody>
          <a:bodyPr wrap="square" rtlCol="0">
            <a:spAutoFit/>
          </a:bodyPr>
          <a:lstStyle/>
          <a:p>
            <a:r>
              <a:rPr lang="en-US" dirty="0" smtClean="0">
                <a:solidFill>
                  <a:schemeClr val="bg1"/>
                </a:solidFill>
              </a:rPr>
              <a:t>Reduced risk of waterborne and respiratory disease</a:t>
            </a:r>
            <a:endParaRPr lang="en-US" dirty="0">
              <a:solidFill>
                <a:schemeClr val="bg1"/>
              </a:solidFill>
            </a:endParaRPr>
          </a:p>
        </p:txBody>
      </p:sp>
      <p:sp>
        <p:nvSpPr>
          <p:cNvPr id="18" name="TextBox 17"/>
          <p:cNvSpPr txBox="1"/>
          <p:nvPr/>
        </p:nvSpPr>
        <p:spPr>
          <a:xfrm>
            <a:off x="1000512" y="2584028"/>
            <a:ext cx="3478819" cy="369332"/>
          </a:xfrm>
          <a:prstGeom prst="rect">
            <a:avLst/>
          </a:prstGeom>
          <a:noFill/>
        </p:spPr>
        <p:txBody>
          <a:bodyPr wrap="square" rtlCol="0">
            <a:spAutoFit/>
          </a:bodyPr>
          <a:lstStyle/>
          <a:p>
            <a:r>
              <a:rPr lang="en-US" dirty="0" smtClean="0">
                <a:solidFill>
                  <a:schemeClr val="bg1"/>
                </a:solidFill>
              </a:rPr>
              <a:t>Income from Credits Sales</a:t>
            </a:r>
            <a:endParaRPr lang="en-US" dirty="0">
              <a:solidFill>
                <a:schemeClr val="bg1"/>
              </a:solidFill>
            </a:endParaRPr>
          </a:p>
        </p:txBody>
      </p:sp>
      <p:sp>
        <p:nvSpPr>
          <p:cNvPr id="19" name="TextBox 18"/>
          <p:cNvSpPr txBox="1"/>
          <p:nvPr/>
        </p:nvSpPr>
        <p:spPr>
          <a:xfrm>
            <a:off x="7430441" y="1730578"/>
            <a:ext cx="3736309" cy="369332"/>
          </a:xfrm>
          <a:prstGeom prst="rect">
            <a:avLst/>
          </a:prstGeom>
          <a:noFill/>
        </p:spPr>
        <p:txBody>
          <a:bodyPr wrap="square" rtlCol="0">
            <a:spAutoFit/>
          </a:bodyPr>
          <a:lstStyle/>
          <a:p>
            <a:pPr algn="ctr"/>
            <a:r>
              <a:rPr lang="en-US" dirty="0" smtClean="0">
                <a:solidFill>
                  <a:schemeClr val="bg1"/>
                </a:solidFill>
              </a:rPr>
              <a:t>Reduced Chemical Fertilizer Cost</a:t>
            </a:r>
            <a:endParaRPr lang="en-US" dirty="0">
              <a:solidFill>
                <a:schemeClr val="bg1"/>
              </a:solidFill>
            </a:endParaRPr>
          </a:p>
        </p:txBody>
      </p:sp>
    </p:spTree>
    <p:extLst>
      <p:ext uri="{BB962C8B-B14F-4D97-AF65-F5344CB8AC3E}">
        <p14:creationId xmlns:p14="http://schemas.microsoft.com/office/powerpoint/2010/main" val="5847072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Costs</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980512148"/>
              </p:ext>
            </p:extLst>
          </p:nvPr>
        </p:nvGraphicFramePr>
        <p:xfrm>
          <a:off x="723900" y="1847849"/>
          <a:ext cx="8639176" cy="5029950"/>
        </p:xfrm>
        <a:graphic>
          <a:graphicData uri="http://schemas.openxmlformats.org/drawingml/2006/table">
            <a:tbl>
              <a:tblPr>
                <a:tableStyleId>{5C22544A-7EE6-4342-B048-85BDC9FD1C3A}</a:tableStyleId>
              </a:tblPr>
              <a:tblGrid>
                <a:gridCol w="3987311"/>
                <a:gridCol w="1457619"/>
                <a:gridCol w="1893740"/>
                <a:gridCol w="1300506"/>
              </a:tblGrid>
              <a:tr h="302657">
                <a:tc>
                  <a:txBody>
                    <a:bodyPr/>
                    <a:lstStyle/>
                    <a:p>
                      <a:pPr algn="l" fontAlgn="b"/>
                      <a:r>
                        <a:rPr lang="en-US" sz="1800" b="1" u="none" strike="noStrike" dirty="0">
                          <a:effectLst/>
                        </a:rPr>
                        <a:t>Material</a:t>
                      </a:r>
                      <a:endParaRPr lang="en-US" sz="1800" b="1" i="0" u="none" strike="noStrike" dirty="0">
                        <a:effectLst/>
                        <a:latin typeface="UVnTime"/>
                      </a:endParaRPr>
                    </a:p>
                  </a:txBody>
                  <a:tcPr marL="9525" marR="9525" marT="9525" marB="0" anchor="b"/>
                </a:tc>
                <a:tc>
                  <a:txBody>
                    <a:bodyPr/>
                    <a:lstStyle/>
                    <a:p>
                      <a:pPr algn="l" fontAlgn="b"/>
                      <a:r>
                        <a:rPr lang="en-US" sz="1800" b="1" u="none" strike="noStrike" dirty="0">
                          <a:effectLst/>
                        </a:rPr>
                        <a:t>Quantity</a:t>
                      </a:r>
                      <a:endParaRPr lang="en-US" sz="1800" b="1" i="0" u="none" strike="noStrike" dirty="0">
                        <a:effectLst/>
                        <a:latin typeface="UVnTime"/>
                      </a:endParaRPr>
                    </a:p>
                  </a:txBody>
                  <a:tcPr marL="9525" marR="9525" marT="9525" marB="0" anchor="b"/>
                </a:tc>
                <a:tc>
                  <a:txBody>
                    <a:bodyPr/>
                    <a:lstStyle/>
                    <a:p>
                      <a:pPr algn="l" fontAlgn="b"/>
                      <a:r>
                        <a:rPr lang="en-US" sz="1800" b="1" u="none" strike="noStrike" dirty="0">
                          <a:effectLst/>
                        </a:rPr>
                        <a:t>Cost (in 1000 VND)</a:t>
                      </a:r>
                      <a:endParaRPr lang="en-US" sz="1800" b="1" i="0" u="none" strike="noStrike" dirty="0">
                        <a:effectLst/>
                        <a:latin typeface="UVnTime"/>
                      </a:endParaRPr>
                    </a:p>
                  </a:txBody>
                  <a:tcPr marL="9525" marR="9525" marT="9525" marB="0" anchor="b"/>
                </a:tc>
                <a:tc>
                  <a:txBody>
                    <a:bodyPr/>
                    <a:lstStyle/>
                    <a:p>
                      <a:pPr algn="l" fontAlgn="b"/>
                      <a:endParaRPr lang="en-US" sz="1800" b="1" i="0" u="none" strike="noStrike" dirty="0">
                        <a:effectLst/>
                        <a:latin typeface="UVnTime"/>
                      </a:endParaRPr>
                    </a:p>
                  </a:txBody>
                  <a:tcPr marL="9525" marR="9525" marT="9525" marB="0" anchor="b"/>
                </a:tc>
              </a:tr>
              <a:tr h="298119">
                <a:tc>
                  <a:txBody>
                    <a:bodyPr/>
                    <a:lstStyle/>
                    <a:p>
                      <a:pPr algn="l" fontAlgn="b"/>
                      <a:r>
                        <a:rPr lang="en-US" sz="1800" u="none" strike="noStrike">
                          <a:effectLst/>
                        </a:rPr>
                        <a:t>Cement</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1.1 tons</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         1,512 </a:t>
                      </a:r>
                      <a:endParaRPr lang="en-US" sz="1800" b="0" i="0" u="none" strike="noStrike">
                        <a:effectLst/>
                        <a:latin typeface="UVnTime"/>
                      </a:endParaRPr>
                    </a:p>
                  </a:txBody>
                  <a:tcPr marL="9525" marR="9525" marT="9525" marB="0" anchor="b"/>
                </a:tc>
                <a:tc>
                  <a:txBody>
                    <a:bodyPr/>
                    <a:lstStyle/>
                    <a:p>
                      <a:pPr algn="l" fontAlgn="b"/>
                      <a:endParaRPr lang="en-US" sz="1800" b="0" i="0" u="none" strike="noStrike">
                        <a:effectLst/>
                        <a:latin typeface="UVnTime"/>
                      </a:endParaRPr>
                    </a:p>
                  </a:txBody>
                  <a:tcPr marL="9525" marR="9525" marT="9525" marB="0" anchor="b"/>
                </a:tc>
              </a:tr>
              <a:tr h="298119">
                <a:tc>
                  <a:txBody>
                    <a:bodyPr/>
                    <a:lstStyle/>
                    <a:p>
                      <a:pPr algn="l" fontAlgn="b"/>
                      <a:r>
                        <a:rPr lang="en-US" sz="1800" u="none" strike="noStrike">
                          <a:effectLst/>
                        </a:rPr>
                        <a:t>Solid</a:t>
                      </a:r>
                      <a:endParaRPr lang="en-US" sz="1800" b="0" i="0" u="none" strike="noStrike">
                        <a:effectLst/>
                        <a:latin typeface="UVnTime"/>
                      </a:endParaRPr>
                    </a:p>
                  </a:txBody>
                  <a:tcPr marL="9525" marR="9525" marT="9525" marB="0" anchor="b"/>
                </a:tc>
                <a:tc>
                  <a:txBody>
                    <a:bodyPr/>
                    <a:lstStyle/>
                    <a:p>
                      <a:pPr algn="l" fontAlgn="b"/>
                      <a:r>
                        <a:rPr lang="en-US" sz="1800" u="none" strike="noStrike" dirty="0">
                          <a:effectLst/>
                        </a:rPr>
                        <a:t>3500 pieces</a:t>
                      </a:r>
                      <a:endParaRPr lang="en-US" sz="1800" b="0" i="0" u="none" strike="noStrike" dirty="0">
                        <a:effectLst/>
                        <a:latin typeface="UVnTime"/>
                      </a:endParaRPr>
                    </a:p>
                  </a:txBody>
                  <a:tcPr marL="9525" marR="9525" marT="9525" marB="0" anchor="b"/>
                </a:tc>
                <a:tc>
                  <a:txBody>
                    <a:bodyPr/>
                    <a:lstStyle/>
                    <a:p>
                      <a:pPr algn="l" fontAlgn="b"/>
                      <a:r>
                        <a:rPr lang="en-US" sz="1800" u="none" strike="noStrike">
                          <a:effectLst/>
                        </a:rPr>
                        <a:t>         3,150 </a:t>
                      </a:r>
                      <a:endParaRPr lang="en-US" sz="1800" b="0" i="0" u="none" strike="noStrike">
                        <a:effectLst/>
                        <a:latin typeface="UVnTime"/>
                      </a:endParaRPr>
                    </a:p>
                  </a:txBody>
                  <a:tcPr marL="9525" marR="9525" marT="9525" marB="0" anchor="b"/>
                </a:tc>
                <a:tc>
                  <a:txBody>
                    <a:bodyPr/>
                    <a:lstStyle/>
                    <a:p>
                      <a:pPr algn="l" fontAlgn="b"/>
                      <a:endParaRPr lang="en-US" sz="1800" b="0" i="0" u="none" strike="noStrike">
                        <a:effectLst/>
                        <a:latin typeface="UVnTime"/>
                      </a:endParaRPr>
                    </a:p>
                  </a:txBody>
                  <a:tcPr marL="9525" marR="9525" marT="9525" marB="0" anchor="b"/>
                </a:tc>
              </a:tr>
              <a:tr h="298119">
                <a:tc>
                  <a:txBody>
                    <a:bodyPr/>
                    <a:lstStyle/>
                    <a:p>
                      <a:pPr algn="l" fontAlgn="b"/>
                      <a:r>
                        <a:rPr lang="en-US" sz="1800" u="none" strike="noStrike">
                          <a:effectLst/>
                        </a:rPr>
                        <a:t>Sand</a:t>
                      </a:r>
                      <a:endParaRPr lang="en-US" sz="1800" b="0" i="0" u="none" strike="noStrike">
                        <a:effectLst/>
                        <a:latin typeface="UVnTime"/>
                      </a:endParaRPr>
                    </a:p>
                  </a:txBody>
                  <a:tcPr marL="9525" marR="9525" marT="9525" marB="0" anchor="b"/>
                </a:tc>
                <a:tc>
                  <a:txBody>
                    <a:bodyPr/>
                    <a:lstStyle/>
                    <a:p>
                      <a:pPr algn="l" fontAlgn="b"/>
                      <a:r>
                        <a:rPr lang="en-US" sz="1800" u="none" strike="noStrike" dirty="0">
                          <a:effectLst/>
                        </a:rPr>
                        <a:t>3m3</a:t>
                      </a:r>
                      <a:endParaRPr lang="en-US" sz="1800" b="0" i="0" u="none" strike="noStrike" dirty="0">
                        <a:effectLst/>
                        <a:latin typeface="UVnTime"/>
                      </a:endParaRPr>
                    </a:p>
                  </a:txBody>
                  <a:tcPr marL="9525" marR="9525" marT="9525" marB="0" anchor="b"/>
                </a:tc>
                <a:tc>
                  <a:txBody>
                    <a:bodyPr/>
                    <a:lstStyle/>
                    <a:p>
                      <a:pPr algn="l" fontAlgn="b"/>
                      <a:r>
                        <a:rPr lang="en-US" sz="1800" u="none" strike="noStrike" dirty="0">
                          <a:effectLst/>
                        </a:rPr>
                        <a:t>            600 </a:t>
                      </a:r>
                      <a:endParaRPr lang="en-US" sz="1800" b="0" i="0" u="none" strike="noStrike" dirty="0">
                        <a:effectLst/>
                        <a:latin typeface="UVnTime"/>
                      </a:endParaRPr>
                    </a:p>
                  </a:txBody>
                  <a:tcPr marL="9525" marR="9525" marT="9525" marB="0" anchor="b"/>
                </a:tc>
                <a:tc>
                  <a:txBody>
                    <a:bodyPr/>
                    <a:lstStyle/>
                    <a:p>
                      <a:pPr algn="l" fontAlgn="b"/>
                      <a:endParaRPr lang="en-US" sz="1800" b="0" i="0" u="none" strike="noStrike" dirty="0">
                        <a:effectLst/>
                        <a:latin typeface="UVnTime"/>
                      </a:endParaRPr>
                    </a:p>
                  </a:txBody>
                  <a:tcPr marL="9525" marR="9525" marT="9525" marB="0" anchor="b"/>
                </a:tc>
              </a:tr>
              <a:tr h="298119">
                <a:tc>
                  <a:txBody>
                    <a:bodyPr/>
                    <a:lstStyle/>
                    <a:p>
                      <a:pPr algn="l" fontAlgn="b"/>
                      <a:r>
                        <a:rPr lang="en-US" sz="1800" u="none" strike="noStrike">
                          <a:effectLst/>
                        </a:rPr>
                        <a:t>Gravel</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1.5m3</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            300 </a:t>
                      </a:r>
                      <a:endParaRPr lang="en-US" sz="1800" b="0" i="0" u="none" strike="noStrike">
                        <a:effectLst/>
                        <a:latin typeface="UVnTime"/>
                      </a:endParaRPr>
                    </a:p>
                  </a:txBody>
                  <a:tcPr marL="9525" marR="9525" marT="9525" marB="0" anchor="b"/>
                </a:tc>
                <a:tc>
                  <a:txBody>
                    <a:bodyPr/>
                    <a:lstStyle/>
                    <a:p>
                      <a:pPr algn="l" fontAlgn="b"/>
                      <a:endParaRPr lang="en-US" sz="1800" b="0" i="0" u="none" strike="noStrike">
                        <a:effectLst/>
                        <a:latin typeface="UVnTime"/>
                      </a:endParaRPr>
                    </a:p>
                  </a:txBody>
                  <a:tcPr marL="9525" marR="9525" marT="9525" marB="0" anchor="b"/>
                </a:tc>
              </a:tr>
              <a:tr h="298119">
                <a:tc>
                  <a:txBody>
                    <a:bodyPr/>
                    <a:lstStyle/>
                    <a:p>
                      <a:pPr algn="l" fontAlgn="b"/>
                      <a:r>
                        <a:rPr lang="en-US" sz="1800" u="none" strike="noStrike">
                          <a:effectLst/>
                        </a:rPr>
                        <a:t>Pipes</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3.5m</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            580 </a:t>
                      </a:r>
                      <a:endParaRPr lang="en-US" sz="1800" b="0" i="0" u="none" strike="noStrike">
                        <a:effectLst/>
                        <a:latin typeface="UVnTime"/>
                      </a:endParaRPr>
                    </a:p>
                  </a:txBody>
                  <a:tcPr marL="9525" marR="9525" marT="9525" marB="0" anchor="b"/>
                </a:tc>
                <a:tc>
                  <a:txBody>
                    <a:bodyPr/>
                    <a:lstStyle/>
                    <a:p>
                      <a:pPr algn="l" fontAlgn="b"/>
                      <a:endParaRPr lang="en-US" sz="1800" b="0" i="0" u="none" strike="noStrike">
                        <a:effectLst/>
                        <a:latin typeface="UVnTime"/>
                      </a:endParaRPr>
                    </a:p>
                  </a:txBody>
                  <a:tcPr marL="9525" marR="9525" marT="9525" marB="0" anchor="b"/>
                </a:tc>
              </a:tr>
              <a:tr h="298119">
                <a:tc>
                  <a:txBody>
                    <a:bodyPr/>
                    <a:lstStyle/>
                    <a:p>
                      <a:pPr algn="l" fontAlgn="b"/>
                      <a:r>
                        <a:rPr lang="en-US" sz="1800" u="none" strike="noStrike">
                          <a:effectLst/>
                        </a:rPr>
                        <a:t>Steel</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15kg</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            180 </a:t>
                      </a:r>
                      <a:endParaRPr lang="en-US" sz="1800" b="0" i="0" u="none" strike="noStrike">
                        <a:effectLst/>
                        <a:latin typeface="UVnTime"/>
                      </a:endParaRPr>
                    </a:p>
                  </a:txBody>
                  <a:tcPr marL="9525" marR="9525" marT="9525" marB="0" anchor="b"/>
                </a:tc>
                <a:tc>
                  <a:txBody>
                    <a:bodyPr/>
                    <a:lstStyle/>
                    <a:p>
                      <a:pPr algn="l" fontAlgn="b"/>
                      <a:endParaRPr lang="en-US" sz="1800" b="0" i="0" u="none" strike="noStrike">
                        <a:effectLst/>
                        <a:latin typeface="UVnTime"/>
                      </a:endParaRPr>
                    </a:p>
                  </a:txBody>
                  <a:tcPr marL="9525" marR="9525" marT="9525" marB="0" anchor="b"/>
                </a:tc>
              </a:tr>
              <a:tr h="298119">
                <a:tc>
                  <a:txBody>
                    <a:bodyPr/>
                    <a:lstStyle/>
                    <a:p>
                      <a:pPr algn="l" fontAlgn="b"/>
                      <a:r>
                        <a:rPr lang="en-US" sz="1800" u="none" strike="noStrike">
                          <a:effectLst/>
                        </a:rPr>
                        <a:t>Conductor Wire</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30 m</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            210 </a:t>
                      </a:r>
                      <a:endParaRPr lang="en-US" sz="1800" b="0" i="0" u="none" strike="noStrike">
                        <a:effectLst/>
                        <a:latin typeface="UVnTime"/>
                      </a:endParaRPr>
                    </a:p>
                  </a:txBody>
                  <a:tcPr marL="9525" marR="9525" marT="9525" marB="0" anchor="b"/>
                </a:tc>
                <a:tc>
                  <a:txBody>
                    <a:bodyPr/>
                    <a:lstStyle/>
                    <a:p>
                      <a:pPr algn="l" fontAlgn="b"/>
                      <a:endParaRPr lang="en-US" sz="1800" b="0" i="0" u="none" strike="noStrike">
                        <a:effectLst/>
                        <a:latin typeface="UVnTime"/>
                      </a:endParaRPr>
                    </a:p>
                  </a:txBody>
                  <a:tcPr marL="9525" marR="9525" marT="9525" marB="0" anchor="b"/>
                </a:tc>
              </a:tr>
              <a:tr h="298119">
                <a:tc>
                  <a:txBody>
                    <a:bodyPr/>
                    <a:lstStyle/>
                    <a:p>
                      <a:pPr algn="l" fontAlgn="b"/>
                      <a:r>
                        <a:rPr lang="en-US" sz="1800" u="none" strike="noStrike">
                          <a:effectLst/>
                        </a:rPr>
                        <a:t>Manometer</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1 piece</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              40 </a:t>
                      </a:r>
                      <a:endParaRPr lang="en-US" sz="1800" b="0" i="0" u="none" strike="noStrike">
                        <a:effectLst/>
                        <a:latin typeface="UVnTime"/>
                      </a:endParaRPr>
                    </a:p>
                  </a:txBody>
                  <a:tcPr marL="9525" marR="9525" marT="9525" marB="0" anchor="b"/>
                </a:tc>
                <a:tc>
                  <a:txBody>
                    <a:bodyPr/>
                    <a:lstStyle/>
                    <a:p>
                      <a:pPr algn="l" fontAlgn="b"/>
                      <a:endParaRPr lang="en-US" sz="1800" b="0" i="0" u="none" strike="noStrike">
                        <a:effectLst/>
                        <a:latin typeface="UVnTime"/>
                      </a:endParaRPr>
                    </a:p>
                  </a:txBody>
                  <a:tcPr marL="9525" marR="9525" marT="9525" marB="0" anchor="b"/>
                </a:tc>
              </a:tr>
              <a:tr h="298119">
                <a:tc>
                  <a:txBody>
                    <a:bodyPr/>
                    <a:lstStyle/>
                    <a:p>
                      <a:pPr algn="l" fontAlgn="b"/>
                      <a:r>
                        <a:rPr lang="en-US" sz="1800" u="none" strike="noStrike">
                          <a:effectLst/>
                        </a:rPr>
                        <a:t>Valves</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1 set</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            100 </a:t>
                      </a:r>
                      <a:endParaRPr lang="en-US" sz="1800" b="0" i="0" u="none" strike="noStrike">
                        <a:effectLst/>
                        <a:latin typeface="UVnTime"/>
                      </a:endParaRPr>
                    </a:p>
                  </a:txBody>
                  <a:tcPr marL="9525" marR="9525" marT="9525" marB="0" anchor="b"/>
                </a:tc>
                <a:tc>
                  <a:txBody>
                    <a:bodyPr/>
                    <a:lstStyle/>
                    <a:p>
                      <a:pPr algn="l" fontAlgn="b"/>
                      <a:endParaRPr lang="en-US" sz="1800" b="0" i="0" u="none" strike="noStrike">
                        <a:effectLst/>
                        <a:latin typeface="UVnTime"/>
                      </a:endParaRPr>
                    </a:p>
                  </a:txBody>
                  <a:tcPr marL="9525" marR="9525" marT="9525" marB="0" anchor="b"/>
                </a:tc>
              </a:tr>
              <a:tr h="298119">
                <a:tc>
                  <a:txBody>
                    <a:bodyPr/>
                    <a:lstStyle/>
                    <a:p>
                      <a:pPr algn="l" fontAlgn="b"/>
                      <a:r>
                        <a:rPr lang="en-US" sz="1800" u="none" strike="noStrike" dirty="0">
                          <a:effectLst/>
                        </a:rPr>
                        <a:t>Biogas Using Device</a:t>
                      </a:r>
                      <a:endParaRPr lang="en-US" sz="1800" b="0" i="0" u="none" strike="noStrike" dirty="0">
                        <a:effectLst/>
                        <a:latin typeface="UVnTime"/>
                      </a:endParaRPr>
                    </a:p>
                  </a:txBody>
                  <a:tcPr marL="9525" marR="9525" marT="9525" marB="0" anchor="b"/>
                </a:tc>
                <a:tc>
                  <a:txBody>
                    <a:bodyPr/>
                    <a:lstStyle/>
                    <a:p>
                      <a:pPr algn="l" fontAlgn="b"/>
                      <a:endParaRPr lang="en-US" sz="1800" b="0" i="0" u="none" strike="noStrike">
                        <a:effectLst/>
                        <a:latin typeface="UVnTime"/>
                      </a:endParaRPr>
                    </a:p>
                  </a:txBody>
                  <a:tcPr marL="9525" marR="9525" marT="9525" marB="0" anchor="b"/>
                </a:tc>
                <a:tc>
                  <a:txBody>
                    <a:bodyPr/>
                    <a:lstStyle/>
                    <a:p>
                      <a:pPr algn="l" fontAlgn="b"/>
                      <a:endParaRPr lang="en-US" sz="1800" b="0" i="0" u="none" strike="noStrike" dirty="0">
                        <a:effectLst/>
                        <a:latin typeface="UVnTime"/>
                      </a:endParaRPr>
                    </a:p>
                  </a:txBody>
                  <a:tcPr marL="9525" marR="9525" marT="9525" marB="0" anchor="b"/>
                </a:tc>
                <a:tc>
                  <a:txBody>
                    <a:bodyPr/>
                    <a:lstStyle/>
                    <a:p>
                      <a:pPr algn="l" fontAlgn="b"/>
                      <a:endParaRPr lang="en-US" sz="1800" b="0" i="0" u="none" strike="noStrike" dirty="0">
                        <a:effectLst/>
                        <a:latin typeface="UVnTime"/>
                      </a:endParaRPr>
                    </a:p>
                  </a:txBody>
                  <a:tcPr marL="9525" marR="9525" marT="9525" marB="0" anchor="b"/>
                </a:tc>
              </a:tr>
              <a:tr h="298119">
                <a:tc>
                  <a:txBody>
                    <a:bodyPr/>
                    <a:lstStyle/>
                    <a:p>
                      <a:pPr algn="l" fontAlgn="b"/>
                      <a:endParaRPr lang="en-US" sz="1800" b="0" i="0" u="none" strike="noStrike" dirty="0">
                        <a:effectLst/>
                        <a:latin typeface="UVnTime"/>
                      </a:endParaRPr>
                    </a:p>
                  </a:txBody>
                  <a:tcPr marL="9525" marR="9525" marT="9525" marB="0" anchor="b"/>
                </a:tc>
                <a:tc>
                  <a:txBody>
                    <a:bodyPr/>
                    <a:lstStyle/>
                    <a:p>
                      <a:pPr algn="l" fontAlgn="b"/>
                      <a:endParaRPr lang="en-US" sz="1800" b="0" i="0" u="none" strike="noStrike">
                        <a:effectLst/>
                        <a:latin typeface="UVnTime"/>
                      </a:endParaRPr>
                    </a:p>
                  </a:txBody>
                  <a:tcPr marL="9525" marR="9525" marT="9525" marB="0" anchor="b"/>
                </a:tc>
                <a:tc>
                  <a:txBody>
                    <a:bodyPr/>
                    <a:lstStyle/>
                    <a:p>
                      <a:pPr algn="l" fontAlgn="b"/>
                      <a:endParaRPr lang="en-US" sz="1800" b="0" i="0" u="none" strike="noStrike" dirty="0">
                        <a:effectLst/>
                        <a:latin typeface="UVnTime"/>
                      </a:endParaRPr>
                    </a:p>
                  </a:txBody>
                  <a:tcPr marL="9525" marR="9525" marT="9525" marB="0" anchor="b"/>
                </a:tc>
                <a:tc>
                  <a:txBody>
                    <a:bodyPr/>
                    <a:lstStyle/>
                    <a:p>
                      <a:pPr algn="l" fontAlgn="b"/>
                      <a:endParaRPr lang="en-US" sz="1800" b="0" i="0" u="none" strike="noStrike" dirty="0">
                        <a:effectLst/>
                        <a:latin typeface="UVnTime"/>
                      </a:endParaRPr>
                    </a:p>
                  </a:txBody>
                  <a:tcPr marL="9525" marR="9525" marT="9525" marB="0" anchor="b"/>
                </a:tc>
              </a:tr>
              <a:tr h="298119">
                <a:tc>
                  <a:txBody>
                    <a:bodyPr/>
                    <a:lstStyle/>
                    <a:p>
                      <a:pPr algn="l" fontAlgn="b"/>
                      <a:r>
                        <a:rPr lang="en-US" sz="1800" u="none" strike="noStrike">
                          <a:effectLst/>
                        </a:rPr>
                        <a:t>Biogas single cooker</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1</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            500 </a:t>
                      </a:r>
                      <a:endParaRPr lang="en-US" sz="1800" b="0" i="0" u="none" strike="noStrike">
                        <a:effectLst/>
                        <a:latin typeface="UVnTime"/>
                      </a:endParaRPr>
                    </a:p>
                  </a:txBody>
                  <a:tcPr marL="9525" marR="9525" marT="9525" marB="0" anchor="b"/>
                </a:tc>
                <a:tc>
                  <a:txBody>
                    <a:bodyPr/>
                    <a:lstStyle/>
                    <a:p>
                      <a:pPr algn="l" fontAlgn="b"/>
                      <a:endParaRPr lang="en-US" sz="1800" b="0" i="0" u="none" strike="noStrike">
                        <a:effectLst/>
                        <a:latin typeface="UVnTime"/>
                      </a:endParaRPr>
                    </a:p>
                  </a:txBody>
                  <a:tcPr marL="9525" marR="9525" marT="9525" marB="0" anchor="b"/>
                </a:tc>
              </a:tr>
              <a:tr h="298119">
                <a:tc>
                  <a:txBody>
                    <a:bodyPr/>
                    <a:lstStyle/>
                    <a:p>
                      <a:pPr algn="l" fontAlgn="b"/>
                      <a:r>
                        <a:rPr lang="en-US" sz="1800" u="none" strike="noStrike">
                          <a:effectLst/>
                        </a:rPr>
                        <a:t>Lamp</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1</a:t>
                      </a:r>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              70 </a:t>
                      </a:r>
                      <a:endParaRPr lang="en-US" sz="1800" b="0" i="0" u="none" strike="noStrike">
                        <a:effectLst/>
                        <a:latin typeface="UVnTime"/>
                      </a:endParaRPr>
                    </a:p>
                  </a:txBody>
                  <a:tcPr marL="9525" marR="9525" marT="9525" marB="0" anchor="b"/>
                </a:tc>
                <a:tc>
                  <a:txBody>
                    <a:bodyPr/>
                    <a:lstStyle/>
                    <a:p>
                      <a:pPr algn="l" fontAlgn="b"/>
                      <a:endParaRPr lang="en-US" sz="1800" b="0" i="0" u="none" strike="noStrike">
                        <a:effectLst/>
                        <a:latin typeface="UVnTime"/>
                      </a:endParaRPr>
                    </a:p>
                  </a:txBody>
                  <a:tcPr marL="9525" marR="9525" marT="9525" marB="0" anchor="b"/>
                </a:tc>
              </a:tr>
              <a:tr h="298119">
                <a:tc>
                  <a:txBody>
                    <a:bodyPr/>
                    <a:lstStyle/>
                    <a:p>
                      <a:pPr algn="l" fontAlgn="b"/>
                      <a:r>
                        <a:rPr lang="en-US" sz="1800" u="none" strike="noStrike">
                          <a:effectLst/>
                        </a:rPr>
                        <a:t>Labor</a:t>
                      </a:r>
                      <a:endParaRPr lang="en-US" sz="1800" b="0" i="0" u="none" strike="noStrike">
                        <a:effectLst/>
                        <a:latin typeface="UVnTime"/>
                      </a:endParaRPr>
                    </a:p>
                  </a:txBody>
                  <a:tcPr marL="9525" marR="9525" marT="9525" marB="0" anchor="b"/>
                </a:tc>
                <a:tc>
                  <a:txBody>
                    <a:bodyPr/>
                    <a:lstStyle/>
                    <a:p>
                      <a:pPr algn="l" fontAlgn="b"/>
                      <a:endParaRPr lang="en-US" sz="1800" b="0" i="0" u="none" strike="noStrike">
                        <a:effectLst/>
                        <a:latin typeface="UVnTime"/>
                      </a:endParaRPr>
                    </a:p>
                  </a:txBody>
                  <a:tcPr marL="9525" marR="9525" marT="9525" marB="0" anchor="b"/>
                </a:tc>
                <a:tc>
                  <a:txBody>
                    <a:bodyPr/>
                    <a:lstStyle/>
                    <a:p>
                      <a:pPr algn="l" fontAlgn="b"/>
                      <a:r>
                        <a:rPr lang="en-US" sz="1800" u="none" strike="noStrike">
                          <a:effectLst/>
                        </a:rPr>
                        <a:t>         3,760 </a:t>
                      </a:r>
                      <a:endParaRPr lang="en-US" sz="1800" b="0" i="0" u="none" strike="noStrike">
                        <a:effectLst/>
                        <a:latin typeface="UVnTime"/>
                      </a:endParaRPr>
                    </a:p>
                  </a:txBody>
                  <a:tcPr marL="9525" marR="9525" marT="9525" marB="0" anchor="b"/>
                </a:tc>
                <a:tc>
                  <a:txBody>
                    <a:bodyPr/>
                    <a:lstStyle/>
                    <a:p>
                      <a:pPr algn="l" fontAlgn="b"/>
                      <a:endParaRPr lang="en-US" sz="1800" b="0" i="0" u="none" strike="noStrike">
                        <a:effectLst/>
                        <a:latin typeface="UVnTime"/>
                      </a:endParaRPr>
                    </a:p>
                  </a:txBody>
                  <a:tcPr marL="9525" marR="9525" marT="9525" marB="0" anchor="b"/>
                </a:tc>
              </a:tr>
              <a:tr h="298119">
                <a:tc>
                  <a:txBody>
                    <a:bodyPr/>
                    <a:lstStyle/>
                    <a:p>
                      <a:pPr algn="l" fontAlgn="b"/>
                      <a:r>
                        <a:rPr lang="en-US" sz="1800" b="1" u="none" strike="noStrike" dirty="0">
                          <a:effectLst/>
                        </a:rPr>
                        <a:t>Total</a:t>
                      </a:r>
                      <a:endParaRPr lang="en-US" sz="1800" b="1" i="0" u="none" strike="noStrike" dirty="0">
                        <a:effectLst/>
                        <a:latin typeface="UVnTime"/>
                      </a:endParaRPr>
                    </a:p>
                  </a:txBody>
                  <a:tcPr marL="9525" marR="9525" marT="9525" marB="0" anchor="b"/>
                </a:tc>
                <a:tc>
                  <a:txBody>
                    <a:bodyPr/>
                    <a:lstStyle/>
                    <a:p>
                      <a:pPr algn="l" fontAlgn="b"/>
                      <a:endParaRPr lang="en-US" sz="1800" b="1" i="0" u="none" strike="noStrike" dirty="0">
                        <a:effectLst/>
                        <a:latin typeface="UVnTime"/>
                      </a:endParaRPr>
                    </a:p>
                  </a:txBody>
                  <a:tcPr marL="9525" marR="9525" marT="9525" marB="0" anchor="b"/>
                </a:tc>
                <a:tc>
                  <a:txBody>
                    <a:bodyPr/>
                    <a:lstStyle/>
                    <a:p>
                      <a:pPr algn="l" fontAlgn="b"/>
                      <a:r>
                        <a:rPr lang="en-US" sz="1800" b="1" u="none" strike="noStrike" dirty="0">
                          <a:effectLst/>
                        </a:rPr>
                        <a:t>       11,002 </a:t>
                      </a:r>
                      <a:endParaRPr lang="en-US" sz="1800" b="1" i="0" u="none" strike="noStrike" dirty="0">
                        <a:effectLst/>
                        <a:latin typeface="UVnTime"/>
                      </a:endParaRPr>
                    </a:p>
                  </a:txBody>
                  <a:tcPr marL="9525" marR="9525" marT="9525" marB="0" anchor="b"/>
                </a:tc>
                <a:tc>
                  <a:txBody>
                    <a:bodyPr/>
                    <a:lstStyle/>
                    <a:p>
                      <a:pPr algn="l" fontAlgn="b"/>
                      <a:endParaRPr lang="en-US" sz="1800" b="1" i="0" u="none" strike="noStrike" dirty="0">
                        <a:effectLst/>
                        <a:latin typeface="UVnTime"/>
                      </a:endParaRPr>
                    </a:p>
                  </a:txBody>
                  <a:tcPr marL="9525" marR="9525" marT="9525" marB="0" anchor="b"/>
                </a:tc>
              </a:tr>
            </a:tbl>
          </a:graphicData>
        </a:graphic>
      </p:graphicFrame>
    </p:spTree>
    <p:extLst>
      <p:ext uri="{BB962C8B-B14F-4D97-AF65-F5344CB8AC3E}">
        <p14:creationId xmlns:p14="http://schemas.microsoft.com/office/powerpoint/2010/main" val="11928199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Financing</a:t>
            </a:r>
            <a:endParaRPr lang="en-US" dirty="0"/>
          </a:p>
        </p:txBody>
      </p:sp>
      <p:sp>
        <p:nvSpPr>
          <p:cNvPr id="5" name="Rectangle 4"/>
          <p:cNvSpPr/>
          <p:nvPr/>
        </p:nvSpPr>
        <p:spPr>
          <a:xfrm>
            <a:off x="5093119" y="2327440"/>
            <a:ext cx="759814" cy="89078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Rectangle 6"/>
          <p:cNvSpPr/>
          <p:nvPr/>
        </p:nvSpPr>
        <p:spPr>
          <a:xfrm>
            <a:off x="5093119" y="5884230"/>
            <a:ext cx="759814" cy="8550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TextBox 7"/>
          <p:cNvSpPr txBox="1"/>
          <p:nvPr/>
        </p:nvSpPr>
        <p:spPr>
          <a:xfrm>
            <a:off x="6011377" y="2418884"/>
            <a:ext cx="2330896" cy="707886"/>
          </a:xfrm>
          <a:prstGeom prst="rect">
            <a:avLst/>
          </a:prstGeom>
          <a:noFill/>
        </p:spPr>
        <p:txBody>
          <a:bodyPr wrap="square" rtlCol="0">
            <a:spAutoFit/>
          </a:bodyPr>
          <a:lstStyle/>
          <a:p>
            <a:r>
              <a:rPr lang="en-US" sz="2000" dirty="0" smtClean="0">
                <a:solidFill>
                  <a:schemeClr val="accent2"/>
                </a:solidFill>
              </a:rPr>
              <a:t>Government Subsidy</a:t>
            </a:r>
            <a:endParaRPr lang="en-US" sz="2000" dirty="0">
              <a:solidFill>
                <a:schemeClr val="accent2"/>
              </a:solidFill>
            </a:endParaRPr>
          </a:p>
        </p:txBody>
      </p:sp>
      <p:sp>
        <p:nvSpPr>
          <p:cNvPr id="10" name="TextBox 9"/>
          <p:cNvSpPr txBox="1"/>
          <p:nvPr/>
        </p:nvSpPr>
        <p:spPr>
          <a:xfrm>
            <a:off x="6011377" y="5842349"/>
            <a:ext cx="2330896" cy="707886"/>
          </a:xfrm>
          <a:prstGeom prst="rect">
            <a:avLst/>
          </a:prstGeom>
          <a:noFill/>
        </p:spPr>
        <p:txBody>
          <a:bodyPr wrap="square" rtlCol="0">
            <a:spAutoFit/>
          </a:bodyPr>
          <a:lstStyle/>
          <a:p>
            <a:r>
              <a:rPr lang="en-US" sz="2000" dirty="0" smtClean="0">
                <a:solidFill>
                  <a:schemeClr val="accent2"/>
                </a:solidFill>
              </a:rPr>
              <a:t>Sales of</a:t>
            </a:r>
            <a:br>
              <a:rPr lang="en-US" sz="2000" dirty="0" smtClean="0">
                <a:solidFill>
                  <a:schemeClr val="accent2"/>
                </a:solidFill>
              </a:rPr>
            </a:br>
            <a:r>
              <a:rPr lang="en-US" sz="2000" dirty="0" smtClean="0">
                <a:solidFill>
                  <a:schemeClr val="accent2"/>
                </a:solidFill>
              </a:rPr>
              <a:t>Carbon Credits</a:t>
            </a:r>
            <a:endParaRPr lang="en-US" sz="2000" dirty="0">
              <a:solidFill>
                <a:schemeClr val="accent2"/>
              </a:solidFill>
            </a:endParaRPr>
          </a:p>
        </p:txBody>
      </p:sp>
      <p:grpSp>
        <p:nvGrpSpPr>
          <p:cNvPr id="18" name="Group 17"/>
          <p:cNvGrpSpPr/>
          <p:nvPr/>
        </p:nvGrpSpPr>
        <p:grpSpPr>
          <a:xfrm>
            <a:off x="2521906" y="1819610"/>
            <a:ext cx="8484578" cy="4794959"/>
            <a:chOff x="2521906" y="1819610"/>
            <a:chExt cx="8484578" cy="4794959"/>
          </a:xfrm>
        </p:grpSpPr>
        <p:sp>
          <p:nvSpPr>
            <p:cNvPr id="4" name="Rectangle 3"/>
            <p:cNvSpPr/>
            <p:nvPr/>
          </p:nvSpPr>
          <p:spPr>
            <a:xfrm>
              <a:off x="3029412" y="2588834"/>
              <a:ext cx="759814" cy="4025735"/>
            </a:xfrm>
            <a:prstGeom prst="rect">
              <a:avLst/>
            </a:prstGeom>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 name="Rectangle 5"/>
            <p:cNvSpPr/>
            <p:nvPr/>
          </p:nvSpPr>
          <p:spPr>
            <a:xfrm>
              <a:off x="5093119" y="3443854"/>
              <a:ext cx="759814" cy="225037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8"/>
            <p:cNvSpPr txBox="1"/>
            <p:nvPr/>
          </p:nvSpPr>
          <p:spPr>
            <a:xfrm>
              <a:off x="6011377" y="4247757"/>
              <a:ext cx="2330896" cy="707886"/>
            </a:xfrm>
            <a:prstGeom prst="rect">
              <a:avLst/>
            </a:prstGeom>
            <a:noFill/>
          </p:spPr>
          <p:txBody>
            <a:bodyPr wrap="square" rtlCol="0">
              <a:spAutoFit/>
            </a:bodyPr>
            <a:lstStyle/>
            <a:p>
              <a:r>
                <a:rPr lang="en-US" sz="2000" dirty="0" smtClean="0">
                  <a:solidFill>
                    <a:schemeClr val="accent2"/>
                  </a:solidFill>
                </a:rPr>
                <a:t>Cost to </a:t>
              </a:r>
              <a:br>
                <a:rPr lang="en-US" sz="2000" dirty="0" smtClean="0">
                  <a:solidFill>
                    <a:schemeClr val="accent2"/>
                  </a:solidFill>
                </a:rPr>
              </a:br>
              <a:r>
                <a:rPr lang="en-US" sz="2000" dirty="0" smtClean="0">
                  <a:solidFill>
                    <a:schemeClr val="accent2"/>
                  </a:solidFill>
                </a:rPr>
                <a:t>System Owner</a:t>
              </a:r>
              <a:endParaRPr lang="en-US" sz="2000" dirty="0">
                <a:solidFill>
                  <a:schemeClr val="accent2"/>
                </a:solidFill>
              </a:endParaRPr>
            </a:p>
          </p:txBody>
        </p:sp>
        <p:sp>
          <p:nvSpPr>
            <p:cNvPr id="11" name="Rectangle 10"/>
            <p:cNvSpPr/>
            <p:nvPr/>
          </p:nvSpPr>
          <p:spPr>
            <a:xfrm>
              <a:off x="8183468" y="3443857"/>
              <a:ext cx="759814" cy="18195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184805" y="5453424"/>
              <a:ext cx="759814" cy="4308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8996120" y="3876585"/>
              <a:ext cx="2010364" cy="954107"/>
            </a:xfrm>
            <a:prstGeom prst="rect">
              <a:avLst/>
            </a:prstGeom>
            <a:noFill/>
          </p:spPr>
          <p:txBody>
            <a:bodyPr wrap="square" rtlCol="0">
              <a:spAutoFit/>
            </a:bodyPr>
            <a:lstStyle/>
            <a:p>
              <a:r>
                <a:rPr lang="en-US" sz="2800" b="1" dirty="0" smtClean="0">
                  <a:solidFill>
                    <a:schemeClr val="accent1"/>
                  </a:solidFill>
                </a:rPr>
                <a:t>Micro</a:t>
              </a:r>
            </a:p>
            <a:p>
              <a:r>
                <a:rPr lang="en-US" sz="2800" b="1" dirty="0" smtClean="0">
                  <a:solidFill>
                    <a:schemeClr val="accent1"/>
                  </a:solidFill>
                </a:rPr>
                <a:t>Financing</a:t>
              </a:r>
              <a:endParaRPr lang="en-US" sz="2800" b="1" dirty="0">
                <a:solidFill>
                  <a:schemeClr val="accent1"/>
                </a:solidFill>
              </a:endParaRPr>
            </a:p>
          </p:txBody>
        </p:sp>
        <p:sp>
          <p:nvSpPr>
            <p:cNvPr id="14" name="TextBox 13"/>
            <p:cNvSpPr txBox="1"/>
            <p:nvPr/>
          </p:nvSpPr>
          <p:spPr>
            <a:xfrm>
              <a:off x="8949696" y="5301512"/>
              <a:ext cx="2010364" cy="707886"/>
            </a:xfrm>
            <a:prstGeom prst="rect">
              <a:avLst/>
            </a:prstGeom>
            <a:noFill/>
          </p:spPr>
          <p:txBody>
            <a:bodyPr wrap="square" rtlCol="0">
              <a:spAutoFit/>
            </a:bodyPr>
            <a:lstStyle/>
            <a:p>
              <a:r>
                <a:rPr lang="en-US" sz="2000" dirty="0" smtClean="0">
                  <a:solidFill>
                    <a:schemeClr val="accent1"/>
                  </a:solidFill>
                </a:rPr>
                <a:t>Upfront Investment</a:t>
              </a:r>
              <a:endParaRPr lang="en-US" sz="2000" dirty="0">
                <a:solidFill>
                  <a:schemeClr val="accent1"/>
                </a:solidFill>
              </a:endParaRPr>
            </a:p>
          </p:txBody>
        </p:sp>
        <p:cxnSp>
          <p:nvCxnSpPr>
            <p:cNvPr id="15" name="Straight Connector 14"/>
            <p:cNvCxnSpPr/>
            <p:nvPr/>
          </p:nvCxnSpPr>
          <p:spPr>
            <a:xfrm flipV="1">
              <a:off x="3789226" y="3467613"/>
              <a:ext cx="1303893" cy="1761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789226" y="5694230"/>
              <a:ext cx="1303893" cy="148120"/>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521906" y="1819610"/>
              <a:ext cx="1774825" cy="707886"/>
            </a:xfrm>
            <a:prstGeom prst="rect">
              <a:avLst/>
            </a:prstGeom>
            <a:noFill/>
          </p:spPr>
          <p:txBody>
            <a:bodyPr wrap="square" rtlCol="0">
              <a:spAutoFit/>
            </a:bodyPr>
            <a:lstStyle/>
            <a:p>
              <a:pPr algn="ctr"/>
              <a:r>
                <a:rPr lang="en-US" sz="2000" b="1" dirty="0" smtClean="0">
                  <a:solidFill>
                    <a:schemeClr val="bg1"/>
                  </a:solidFill>
                </a:rPr>
                <a:t>Total Project Cost</a:t>
              </a:r>
              <a:endParaRPr lang="en-US" sz="2000" b="1" dirty="0">
                <a:solidFill>
                  <a:schemeClr val="bg1"/>
                </a:solidFill>
              </a:endParaRPr>
            </a:p>
          </p:txBody>
        </p:sp>
      </p:grpSp>
    </p:spTree>
    <p:extLst>
      <p:ext uri="{BB962C8B-B14F-4D97-AF65-F5344CB8AC3E}">
        <p14:creationId xmlns:p14="http://schemas.microsoft.com/office/powerpoint/2010/main" val="2134567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Subsidy</a:t>
            </a:r>
            <a:endParaRPr lang="en-US" dirty="0"/>
          </a:p>
        </p:txBody>
      </p:sp>
      <p:graphicFrame>
        <p:nvGraphicFramePr>
          <p:cNvPr id="7" name="Diagram 6"/>
          <p:cNvGraphicFramePr/>
          <p:nvPr>
            <p:extLst>
              <p:ext uri="{D42A27DB-BD31-4B8C-83A1-F6EECF244321}">
                <p14:modId xmlns:p14="http://schemas.microsoft.com/office/powerpoint/2010/main" val="3952959500"/>
              </p:ext>
            </p:extLst>
          </p:nvPr>
        </p:nvGraphicFramePr>
        <p:xfrm>
          <a:off x="167148" y="1995948"/>
          <a:ext cx="9163666" cy="4660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9330815" y="4975122"/>
            <a:ext cx="2723534" cy="1229031"/>
          </a:xfrm>
          <a:prstGeom prst="roundRect">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rPr>
              <a:t>Up to 50%</a:t>
            </a:r>
            <a:br>
              <a:rPr lang="en-US" sz="2400" b="1" dirty="0" smtClean="0">
                <a:solidFill>
                  <a:schemeClr val="tx1"/>
                </a:solidFill>
              </a:rPr>
            </a:br>
            <a:r>
              <a:rPr lang="en-US" sz="1600" b="1" dirty="0" smtClean="0">
                <a:solidFill>
                  <a:schemeClr val="tx1"/>
                </a:solidFill>
              </a:rPr>
              <a:t>(Project Under  $1 MXN) </a:t>
            </a:r>
            <a:endParaRPr lang="en-US" sz="1600" b="1" dirty="0">
              <a:solidFill>
                <a:schemeClr val="tx1"/>
              </a:solidFill>
            </a:endParaRPr>
          </a:p>
        </p:txBody>
      </p:sp>
    </p:spTree>
    <p:extLst>
      <p:ext uri="{BB962C8B-B14F-4D97-AF65-F5344CB8AC3E}">
        <p14:creationId xmlns:p14="http://schemas.microsoft.com/office/powerpoint/2010/main" val="37883571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Credits Sales</a:t>
            </a:r>
            <a:endParaRPr lang="en-US" dirty="0"/>
          </a:p>
        </p:txBody>
      </p:sp>
      <p:sp>
        <p:nvSpPr>
          <p:cNvPr id="3" name="Content Placeholder 2"/>
          <p:cNvSpPr>
            <a:spLocks noGrp="1"/>
          </p:cNvSpPr>
          <p:nvPr>
            <p:ph idx="1"/>
          </p:nvPr>
        </p:nvSpPr>
        <p:spPr>
          <a:xfrm>
            <a:off x="1275136" y="1896669"/>
            <a:ext cx="3261747" cy="1049725"/>
          </a:xfrm>
        </p:spPr>
        <p:txBody>
          <a:bodyPr>
            <a:normAutofit/>
          </a:bodyPr>
          <a:lstStyle/>
          <a:p>
            <a:pPr marL="0" indent="0" algn="ctr">
              <a:buNone/>
            </a:pPr>
            <a:r>
              <a:rPr lang="en-US" sz="4000" dirty="0" smtClean="0"/>
              <a:t>CMD</a:t>
            </a:r>
            <a:endParaRPr lang="en-US" sz="4000" dirty="0"/>
          </a:p>
        </p:txBody>
      </p:sp>
      <p:sp>
        <p:nvSpPr>
          <p:cNvPr id="4" name="Round Same Side Corner Rectangle 3"/>
          <p:cNvSpPr/>
          <p:nvPr/>
        </p:nvSpPr>
        <p:spPr>
          <a:xfrm>
            <a:off x="422787" y="2802194"/>
            <a:ext cx="5211097" cy="3888887"/>
          </a:xfrm>
          <a:prstGeom prst="round2SameRect">
            <a:avLst/>
          </a:prstGeom>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smtClean="0">
                <a:solidFill>
                  <a:schemeClr val="tx1"/>
                </a:solidFill>
              </a:rPr>
              <a:t>Pros:</a:t>
            </a:r>
          </a:p>
          <a:p>
            <a:pPr marL="571500" indent="-571500">
              <a:buFont typeface="Arial" panose="020B0604020202020204" pitchFamily="34" charset="0"/>
              <a:buChar char="•"/>
            </a:pPr>
            <a:r>
              <a:rPr lang="en-US" sz="2800" dirty="0" smtClean="0">
                <a:solidFill>
                  <a:schemeClr val="tx1"/>
                </a:solidFill>
              </a:rPr>
              <a:t>More attractive</a:t>
            </a:r>
            <a:endParaRPr lang="en-US" sz="2800" dirty="0">
              <a:solidFill>
                <a:schemeClr val="tx1"/>
              </a:solidFill>
            </a:endParaRPr>
          </a:p>
          <a:p>
            <a:pPr marL="571500" indent="-571500">
              <a:buFont typeface="Arial" panose="020B0604020202020204" pitchFamily="34" charset="0"/>
              <a:buChar char="•"/>
            </a:pPr>
            <a:r>
              <a:rPr lang="en-US" sz="2800" dirty="0" smtClean="0">
                <a:solidFill>
                  <a:schemeClr val="tx1"/>
                </a:solidFill>
              </a:rPr>
              <a:t>Higher values and more predictable</a:t>
            </a:r>
          </a:p>
          <a:p>
            <a:r>
              <a:rPr lang="en-US" sz="2800" b="1" dirty="0" smtClean="0">
                <a:solidFill>
                  <a:schemeClr val="tx1"/>
                </a:solidFill>
              </a:rPr>
              <a:t>Cons:</a:t>
            </a:r>
          </a:p>
          <a:p>
            <a:pPr marL="571500" indent="-571500">
              <a:buFont typeface="Arial" panose="020B0604020202020204" pitchFamily="34" charset="0"/>
              <a:buChar char="•"/>
            </a:pPr>
            <a:r>
              <a:rPr lang="en-US" sz="2800" dirty="0" smtClean="0">
                <a:solidFill>
                  <a:schemeClr val="tx1"/>
                </a:solidFill>
              </a:rPr>
              <a:t>Complicated &amp; Expensive Procedures</a:t>
            </a:r>
            <a:endParaRPr lang="en-US" sz="2800" dirty="0">
              <a:solidFill>
                <a:schemeClr val="tx1"/>
              </a:solidFill>
            </a:endParaRPr>
          </a:p>
          <a:p>
            <a:pPr marL="571500" indent="-571500">
              <a:buFont typeface="Arial" panose="020B0604020202020204" pitchFamily="34" charset="0"/>
              <a:buChar char="•"/>
            </a:pPr>
            <a:r>
              <a:rPr lang="en-US" sz="2800" dirty="0">
                <a:solidFill>
                  <a:schemeClr val="tx1"/>
                </a:solidFill>
              </a:rPr>
              <a:t>Small size project</a:t>
            </a:r>
          </a:p>
          <a:p>
            <a:endParaRPr lang="en-US" sz="2800" dirty="0" smtClean="0">
              <a:solidFill>
                <a:schemeClr val="tx1"/>
              </a:solidFill>
            </a:endParaRPr>
          </a:p>
          <a:p>
            <a:endParaRPr lang="en-US" sz="2800" dirty="0">
              <a:solidFill>
                <a:schemeClr val="tx1"/>
              </a:solidFill>
            </a:endParaRPr>
          </a:p>
        </p:txBody>
      </p:sp>
      <p:sp>
        <p:nvSpPr>
          <p:cNvPr id="7" name="Content Placeholder 2"/>
          <p:cNvSpPr txBox="1">
            <a:spLocks/>
          </p:cNvSpPr>
          <p:nvPr/>
        </p:nvSpPr>
        <p:spPr>
          <a:xfrm>
            <a:off x="7401922" y="1830025"/>
            <a:ext cx="3261747" cy="1049725"/>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marL="0" indent="0" algn="ctr">
              <a:buFont typeface="Wingdings 2" pitchFamily="18" charset="2"/>
              <a:buNone/>
            </a:pPr>
            <a:r>
              <a:rPr lang="en-US" sz="4000" dirty="0" smtClean="0"/>
              <a:t>Voluntary</a:t>
            </a:r>
            <a:endParaRPr lang="en-US" sz="4000" dirty="0"/>
          </a:p>
        </p:txBody>
      </p:sp>
      <p:sp>
        <p:nvSpPr>
          <p:cNvPr id="8" name="Content Placeholder 2"/>
          <p:cNvSpPr txBox="1">
            <a:spLocks/>
          </p:cNvSpPr>
          <p:nvPr/>
        </p:nvSpPr>
        <p:spPr>
          <a:xfrm>
            <a:off x="4455057" y="1896670"/>
            <a:ext cx="3261747" cy="1049725"/>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marL="0" indent="0" algn="ctr">
              <a:buFont typeface="Wingdings 2" pitchFamily="18" charset="2"/>
              <a:buNone/>
            </a:pPr>
            <a:r>
              <a:rPr lang="en-US" sz="4000" dirty="0"/>
              <a:t>v</a:t>
            </a:r>
            <a:r>
              <a:rPr lang="en-US" sz="4000" dirty="0" smtClean="0"/>
              <a:t>s.</a:t>
            </a:r>
            <a:endParaRPr lang="en-US" sz="4000" dirty="0"/>
          </a:p>
        </p:txBody>
      </p:sp>
      <p:sp>
        <p:nvSpPr>
          <p:cNvPr id="9" name="Round Same Side Corner Rectangle 8"/>
          <p:cNvSpPr/>
          <p:nvPr/>
        </p:nvSpPr>
        <p:spPr>
          <a:xfrm>
            <a:off x="6668258" y="2802194"/>
            <a:ext cx="5211097" cy="3888887"/>
          </a:xfrm>
          <a:prstGeom prst="round2SameRect">
            <a:avLst/>
          </a:prstGeom>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dirty="0" smtClean="0">
                <a:solidFill>
                  <a:schemeClr val="tx1"/>
                </a:solidFill>
              </a:rPr>
              <a:t>Pros:</a:t>
            </a:r>
          </a:p>
          <a:p>
            <a:pPr marL="571500" indent="-571500">
              <a:buFont typeface="Arial" panose="020B0604020202020204" pitchFamily="34" charset="0"/>
              <a:buChar char="•"/>
            </a:pPr>
            <a:r>
              <a:rPr lang="en-US" sz="2400" dirty="0" smtClean="0">
                <a:solidFill>
                  <a:schemeClr val="tx1"/>
                </a:solidFill>
              </a:rPr>
              <a:t>Less standardized</a:t>
            </a:r>
          </a:p>
          <a:p>
            <a:pPr marL="571500" indent="-571500">
              <a:buFont typeface="Arial" panose="020B0604020202020204" pitchFamily="34" charset="0"/>
              <a:buChar char="•"/>
            </a:pPr>
            <a:r>
              <a:rPr lang="en-US" sz="2400" dirty="0" smtClean="0">
                <a:solidFill>
                  <a:schemeClr val="tx1"/>
                </a:solidFill>
              </a:rPr>
              <a:t>Less effected by CDM commitment period</a:t>
            </a:r>
          </a:p>
          <a:p>
            <a:pPr marL="571500" indent="-571500">
              <a:buFont typeface="Arial" panose="020B0604020202020204" pitchFamily="34" charset="0"/>
              <a:buChar char="•"/>
            </a:pPr>
            <a:endParaRPr lang="en-US" sz="2400" dirty="0" smtClean="0">
              <a:solidFill>
                <a:schemeClr val="tx1"/>
              </a:solidFill>
            </a:endParaRPr>
          </a:p>
          <a:p>
            <a:r>
              <a:rPr lang="en-US" sz="2800" b="1" dirty="0" smtClean="0">
                <a:solidFill>
                  <a:schemeClr val="tx1"/>
                </a:solidFill>
              </a:rPr>
              <a:t>Cons</a:t>
            </a:r>
          </a:p>
          <a:p>
            <a:pPr marL="571500" indent="-571500">
              <a:buFont typeface="Arial" panose="020B0604020202020204" pitchFamily="34" charset="0"/>
              <a:buChar char="•"/>
            </a:pPr>
            <a:r>
              <a:rPr lang="en-US" sz="2400" dirty="0">
                <a:solidFill>
                  <a:schemeClr val="tx1"/>
                </a:solidFill>
              </a:rPr>
              <a:t>Less </a:t>
            </a:r>
            <a:r>
              <a:rPr lang="en-US" sz="2400" dirty="0" smtClean="0">
                <a:solidFill>
                  <a:schemeClr val="tx1"/>
                </a:solidFill>
              </a:rPr>
              <a:t>potential buyers</a:t>
            </a:r>
            <a:endParaRPr lang="en-US" sz="2400" dirty="0">
              <a:solidFill>
                <a:schemeClr val="tx1"/>
              </a:solidFill>
            </a:endParaRPr>
          </a:p>
          <a:p>
            <a:endParaRPr lang="en-US" sz="2800" dirty="0" smtClean="0">
              <a:solidFill>
                <a:schemeClr val="tx1"/>
              </a:solidFill>
            </a:endParaRPr>
          </a:p>
          <a:p>
            <a:endParaRPr lang="en-US" sz="2800" dirty="0" smtClean="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350700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0" presetClass="path" presetSubtype="0" accel="50000" decel="50000" fill="hold" grpId="0" nodeType="withEffect">
                                  <p:stCondLst>
                                    <p:cond delay="0"/>
                                  </p:stCondLst>
                                  <p:childTnLst>
                                    <p:animMotion origin="layout" path="M 0 0 C -0.0237 0.00948 -0.05091 0.00648 -0.07422 0.00717 C -0.13477 0.00648 -0.19648 0.00301 -0.25729 0.00301 " pathEditMode="relative" ptsTypes="ffA">
                                      <p:cBhvr>
                                        <p:cTn id="26" dur="2000" fill="hold"/>
                                        <p:tgtEl>
                                          <p:spTgt spid="9"/>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C -0.0237 0.00948 -0.05091 0.00648 -0.07422 0.00717 C -0.13477 0.00648 -0.19648 0.00301 -0.25729 0.00301 " pathEditMode="relative" ptsTypes="ffA">
                                      <p:cBhvr>
                                        <p:cTn id="28"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animBg="1"/>
      <p:bldP spid="4" grpId="1" animBg="1"/>
      <p:bldP spid="7" grpId="0"/>
      <p:bldP spid="7" grpId="1"/>
      <p:bldP spid="8" grpId="0"/>
      <p:bldP spid="8" grpId="1"/>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Micro-Financing</a:t>
            </a:r>
            <a:endParaRPr lang="en-US" dirty="0"/>
          </a:p>
        </p:txBody>
      </p:sp>
      <p:sp>
        <p:nvSpPr>
          <p:cNvPr id="7" name="Rectangle 6"/>
          <p:cNvSpPr/>
          <p:nvPr/>
        </p:nvSpPr>
        <p:spPr>
          <a:xfrm>
            <a:off x="412308" y="3094513"/>
            <a:ext cx="759814" cy="18195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224960" y="3527241"/>
            <a:ext cx="2010364" cy="954107"/>
          </a:xfrm>
          <a:prstGeom prst="rect">
            <a:avLst/>
          </a:prstGeom>
          <a:noFill/>
        </p:spPr>
        <p:txBody>
          <a:bodyPr wrap="square" rtlCol="0">
            <a:spAutoFit/>
          </a:bodyPr>
          <a:lstStyle/>
          <a:p>
            <a:pPr algn="ctr"/>
            <a:r>
              <a:rPr lang="en-US" sz="2800" b="1" dirty="0" smtClean="0">
                <a:solidFill>
                  <a:schemeClr val="accent1"/>
                </a:solidFill>
              </a:rPr>
              <a:t>Micro</a:t>
            </a:r>
          </a:p>
          <a:p>
            <a:pPr algn="ctr"/>
            <a:r>
              <a:rPr lang="en-US" sz="2800" b="1" dirty="0" smtClean="0">
                <a:solidFill>
                  <a:schemeClr val="accent1"/>
                </a:solidFill>
              </a:rPr>
              <a:t>Financing</a:t>
            </a:r>
            <a:endParaRPr lang="en-US" sz="2800" b="1" dirty="0">
              <a:solidFill>
                <a:schemeClr val="accent1"/>
              </a:solidFill>
            </a:endParaRPr>
          </a:p>
        </p:txBody>
      </p:sp>
      <p:sp>
        <p:nvSpPr>
          <p:cNvPr id="12" name="Rounded Rectangle 11"/>
          <p:cNvSpPr/>
          <p:nvPr/>
        </p:nvSpPr>
        <p:spPr>
          <a:xfrm>
            <a:off x="4729827" y="2284886"/>
            <a:ext cx="2684313" cy="90568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400" dirty="0" smtClean="0"/>
              <a:t>Private Equity </a:t>
            </a:r>
            <a:endParaRPr lang="en-US" sz="2400" dirty="0"/>
          </a:p>
        </p:txBody>
      </p:sp>
      <p:sp>
        <p:nvSpPr>
          <p:cNvPr id="13" name="Rounded Rectangle 12"/>
          <p:cNvSpPr/>
          <p:nvPr/>
        </p:nvSpPr>
        <p:spPr>
          <a:xfrm>
            <a:off x="4729823" y="3627393"/>
            <a:ext cx="2684313" cy="90568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400" dirty="0" smtClean="0"/>
              <a:t>P2P Lending</a:t>
            </a:r>
            <a:endParaRPr lang="en-US" sz="2400" dirty="0"/>
          </a:p>
        </p:txBody>
      </p:sp>
      <p:sp>
        <p:nvSpPr>
          <p:cNvPr id="14" name="Rounded Rectangle 13"/>
          <p:cNvSpPr/>
          <p:nvPr/>
        </p:nvSpPr>
        <p:spPr>
          <a:xfrm>
            <a:off x="4729824" y="5151545"/>
            <a:ext cx="2684313" cy="90568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400" dirty="0" smtClean="0"/>
              <a:t>Philanthropic Organization </a:t>
            </a:r>
            <a:endParaRPr lang="en-US" sz="2400" dirty="0"/>
          </a:p>
        </p:txBody>
      </p:sp>
      <p:sp>
        <p:nvSpPr>
          <p:cNvPr id="16" name="Right Brace 15"/>
          <p:cNvSpPr/>
          <p:nvPr/>
        </p:nvSpPr>
        <p:spPr>
          <a:xfrm>
            <a:off x="3156155" y="2284886"/>
            <a:ext cx="1052051" cy="393893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484311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Process 2.0</a:t>
            </a:r>
            <a:endParaRPr lang="en-US" dirty="0"/>
          </a:p>
        </p:txBody>
      </p:sp>
      <p:sp>
        <p:nvSpPr>
          <p:cNvPr id="6" name="Rectangle 5"/>
          <p:cNvSpPr/>
          <p:nvPr/>
        </p:nvSpPr>
        <p:spPr>
          <a:xfrm>
            <a:off x="6258567" y="2327433"/>
            <a:ext cx="759814" cy="89078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ectangle 7"/>
          <p:cNvSpPr/>
          <p:nvPr/>
        </p:nvSpPr>
        <p:spPr>
          <a:xfrm>
            <a:off x="6258567" y="5884223"/>
            <a:ext cx="759814" cy="8550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p:cNvSpPr/>
          <p:nvPr/>
        </p:nvSpPr>
        <p:spPr>
          <a:xfrm>
            <a:off x="9348916" y="3443850"/>
            <a:ext cx="759814" cy="18195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176825" y="2418877"/>
            <a:ext cx="2330896" cy="707886"/>
          </a:xfrm>
          <a:prstGeom prst="rect">
            <a:avLst/>
          </a:prstGeom>
          <a:noFill/>
        </p:spPr>
        <p:txBody>
          <a:bodyPr wrap="square" rtlCol="0">
            <a:spAutoFit/>
          </a:bodyPr>
          <a:lstStyle/>
          <a:p>
            <a:r>
              <a:rPr lang="en-US" sz="2000" dirty="0" smtClean="0">
                <a:solidFill>
                  <a:schemeClr val="accent2"/>
                </a:solidFill>
              </a:rPr>
              <a:t>Government Subsidy</a:t>
            </a:r>
            <a:endParaRPr lang="en-US" sz="2000" dirty="0">
              <a:solidFill>
                <a:schemeClr val="accent2"/>
              </a:solidFill>
            </a:endParaRPr>
          </a:p>
        </p:txBody>
      </p:sp>
      <p:sp>
        <p:nvSpPr>
          <p:cNvPr id="11" name="TextBox 10"/>
          <p:cNvSpPr txBox="1"/>
          <p:nvPr/>
        </p:nvSpPr>
        <p:spPr>
          <a:xfrm>
            <a:off x="7176825" y="5842342"/>
            <a:ext cx="2330896" cy="707886"/>
          </a:xfrm>
          <a:prstGeom prst="rect">
            <a:avLst/>
          </a:prstGeom>
          <a:noFill/>
        </p:spPr>
        <p:txBody>
          <a:bodyPr wrap="square" rtlCol="0">
            <a:spAutoFit/>
          </a:bodyPr>
          <a:lstStyle/>
          <a:p>
            <a:r>
              <a:rPr lang="en-US" sz="2000" dirty="0" smtClean="0">
                <a:solidFill>
                  <a:schemeClr val="accent2"/>
                </a:solidFill>
              </a:rPr>
              <a:t>Sales of</a:t>
            </a:r>
            <a:br>
              <a:rPr lang="en-US" sz="2000" dirty="0" smtClean="0">
                <a:solidFill>
                  <a:schemeClr val="accent2"/>
                </a:solidFill>
              </a:rPr>
            </a:br>
            <a:r>
              <a:rPr lang="en-US" sz="2000" dirty="0" smtClean="0">
                <a:solidFill>
                  <a:schemeClr val="accent2"/>
                </a:solidFill>
              </a:rPr>
              <a:t>Carbon Credits</a:t>
            </a:r>
            <a:endParaRPr lang="en-US" sz="2000" dirty="0">
              <a:solidFill>
                <a:schemeClr val="accent2"/>
              </a:solidFill>
            </a:endParaRPr>
          </a:p>
        </p:txBody>
      </p:sp>
      <p:sp>
        <p:nvSpPr>
          <p:cNvPr id="12" name="TextBox 11"/>
          <p:cNvSpPr txBox="1"/>
          <p:nvPr/>
        </p:nvSpPr>
        <p:spPr>
          <a:xfrm>
            <a:off x="10161568" y="3876578"/>
            <a:ext cx="2010364" cy="954107"/>
          </a:xfrm>
          <a:prstGeom prst="rect">
            <a:avLst/>
          </a:prstGeom>
          <a:noFill/>
        </p:spPr>
        <p:txBody>
          <a:bodyPr wrap="square" rtlCol="0">
            <a:spAutoFit/>
          </a:bodyPr>
          <a:lstStyle/>
          <a:p>
            <a:r>
              <a:rPr lang="en-US" sz="2800" b="1" dirty="0" smtClean="0">
                <a:solidFill>
                  <a:schemeClr val="accent1"/>
                </a:solidFill>
              </a:rPr>
              <a:t>Micro</a:t>
            </a:r>
          </a:p>
          <a:p>
            <a:r>
              <a:rPr lang="en-US" sz="2800" b="1" dirty="0" smtClean="0">
                <a:solidFill>
                  <a:schemeClr val="accent1"/>
                </a:solidFill>
              </a:rPr>
              <a:t>Financing</a:t>
            </a:r>
            <a:endParaRPr lang="en-US" sz="2800" b="1" dirty="0">
              <a:solidFill>
                <a:schemeClr val="accent1"/>
              </a:solidFill>
            </a:endParaRPr>
          </a:p>
        </p:txBody>
      </p:sp>
      <p:sp>
        <p:nvSpPr>
          <p:cNvPr id="13" name="TextBox 12"/>
          <p:cNvSpPr txBox="1"/>
          <p:nvPr/>
        </p:nvSpPr>
        <p:spPr>
          <a:xfrm>
            <a:off x="428546" y="2324893"/>
            <a:ext cx="5057853" cy="267765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smtClean="0">
                <a:solidFill>
                  <a:schemeClr val="bg1"/>
                </a:solidFill>
              </a:rPr>
              <a:t>Detailed Working Plans</a:t>
            </a:r>
          </a:p>
          <a:p>
            <a:pPr marL="457200" indent="-457200">
              <a:lnSpc>
                <a:spcPct val="150000"/>
              </a:lnSpc>
              <a:buFont typeface="Arial" panose="020B0604020202020204" pitchFamily="34" charset="0"/>
              <a:buChar char="•"/>
            </a:pPr>
            <a:r>
              <a:rPr lang="en-US" sz="2800" dirty="0" smtClean="0">
                <a:solidFill>
                  <a:schemeClr val="bg1"/>
                </a:solidFill>
              </a:rPr>
              <a:t>Sustainability Metrics</a:t>
            </a:r>
          </a:p>
          <a:p>
            <a:pPr marL="457200" indent="-457200">
              <a:lnSpc>
                <a:spcPct val="150000"/>
              </a:lnSpc>
              <a:buFont typeface="Arial" panose="020B0604020202020204" pitchFamily="34" charset="0"/>
              <a:buChar char="•"/>
            </a:pPr>
            <a:r>
              <a:rPr lang="en-US" sz="2800" dirty="0" smtClean="0">
                <a:solidFill>
                  <a:schemeClr val="bg1"/>
                </a:solidFill>
              </a:rPr>
              <a:t>Financing Plan</a:t>
            </a:r>
          </a:p>
          <a:p>
            <a:pPr marL="914400" lvl="1" indent="-457200">
              <a:lnSpc>
                <a:spcPct val="150000"/>
              </a:lnSpc>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9691973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9978" y="3598775"/>
            <a:ext cx="10146774" cy="1362076"/>
          </a:xfrm>
        </p:spPr>
        <p:txBody>
          <a:bodyPr/>
          <a:lstStyle/>
          <a:p>
            <a:r>
              <a:rPr lang="en-US" dirty="0" smtClean="0"/>
              <a:t>Thank You</a:t>
            </a:r>
            <a:br>
              <a:rPr lang="en-US" dirty="0" smtClean="0"/>
            </a:br>
            <a:r>
              <a:rPr lang="en-US" sz="13800" dirty="0" smtClean="0"/>
              <a:t>Q&amp;A</a:t>
            </a:r>
            <a:endParaRPr lang="en-US" sz="13800" dirty="0"/>
          </a:p>
        </p:txBody>
      </p:sp>
    </p:spTree>
    <p:extLst>
      <p:ext uri="{BB962C8B-B14F-4D97-AF65-F5344CB8AC3E}">
        <p14:creationId xmlns:p14="http://schemas.microsoft.com/office/powerpoint/2010/main" val="15198934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Process</a:t>
            </a:r>
            <a:endParaRPr lang="en-US" dirty="0"/>
          </a:p>
        </p:txBody>
      </p:sp>
      <p:graphicFrame>
        <p:nvGraphicFramePr>
          <p:cNvPr id="5" name="Diagram 4"/>
          <p:cNvGraphicFramePr/>
          <p:nvPr>
            <p:extLst>
              <p:ext uri="{D42A27DB-BD31-4B8C-83A1-F6EECF244321}">
                <p14:modId xmlns:p14="http://schemas.microsoft.com/office/powerpoint/2010/main" val="556907449"/>
              </p:ext>
            </p:extLst>
          </p:nvPr>
        </p:nvGraphicFramePr>
        <p:xfrm>
          <a:off x="-195156" y="2588825"/>
          <a:ext cx="3605106" cy="4025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194860" y="2588827"/>
            <a:ext cx="759814" cy="4025735"/>
          </a:xfrm>
          <a:prstGeom prst="rect">
            <a:avLst/>
          </a:prstGeom>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 name="TextBox 6"/>
          <p:cNvSpPr txBox="1"/>
          <p:nvPr/>
        </p:nvSpPr>
        <p:spPr>
          <a:xfrm>
            <a:off x="364093" y="2127372"/>
            <a:ext cx="2611612" cy="400110"/>
          </a:xfrm>
          <a:prstGeom prst="rect">
            <a:avLst/>
          </a:prstGeom>
          <a:noFill/>
        </p:spPr>
        <p:txBody>
          <a:bodyPr wrap="none" rtlCol="0">
            <a:spAutoFit/>
          </a:bodyPr>
          <a:lstStyle/>
          <a:p>
            <a:r>
              <a:rPr lang="en-US" sz="2000" b="1" dirty="0" smtClean="0">
                <a:solidFill>
                  <a:schemeClr val="bg1"/>
                </a:solidFill>
              </a:rPr>
              <a:t>Anaerobic Overview</a:t>
            </a:r>
            <a:endParaRPr lang="en-US" sz="2000" b="1" dirty="0">
              <a:solidFill>
                <a:schemeClr val="bg1"/>
              </a:solidFill>
            </a:endParaRPr>
          </a:p>
        </p:txBody>
      </p:sp>
      <p:sp>
        <p:nvSpPr>
          <p:cNvPr id="8" name="TextBox 7"/>
          <p:cNvSpPr txBox="1"/>
          <p:nvPr/>
        </p:nvSpPr>
        <p:spPr>
          <a:xfrm>
            <a:off x="3687354" y="1819603"/>
            <a:ext cx="1774825" cy="707886"/>
          </a:xfrm>
          <a:prstGeom prst="rect">
            <a:avLst/>
          </a:prstGeom>
          <a:noFill/>
        </p:spPr>
        <p:txBody>
          <a:bodyPr wrap="square" rtlCol="0">
            <a:spAutoFit/>
          </a:bodyPr>
          <a:lstStyle/>
          <a:p>
            <a:pPr algn="ctr"/>
            <a:r>
              <a:rPr lang="en-US" sz="2000" b="1" dirty="0" smtClean="0">
                <a:solidFill>
                  <a:schemeClr val="bg1"/>
                </a:solidFill>
              </a:rPr>
              <a:t>Total Project Cost</a:t>
            </a:r>
            <a:endParaRPr lang="en-US" sz="2000" b="1" dirty="0">
              <a:solidFill>
                <a:schemeClr val="bg1"/>
              </a:solidFill>
            </a:endParaRPr>
          </a:p>
        </p:txBody>
      </p:sp>
      <p:sp>
        <p:nvSpPr>
          <p:cNvPr id="9" name="Right Brace 8"/>
          <p:cNvSpPr/>
          <p:nvPr/>
        </p:nvSpPr>
        <p:spPr>
          <a:xfrm>
            <a:off x="3290388" y="2527489"/>
            <a:ext cx="522379" cy="408707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6258567" y="2327433"/>
            <a:ext cx="759814" cy="89078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p:cNvSpPr/>
          <p:nvPr/>
        </p:nvSpPr>
        <p:spPr>
          <a:xfrm>
            <a:off x="6258567" y="3443847"/>
            <a:ext cx="759814" cy="225037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Rectangle 11"/>
          <p:cNvSpPr/>
          <p:nvPr/>
        </p:nvSpPr>
        <p:spPr>
          <a:xfrm>
            <a:off x="6258567" y="5884223"/>
            <a:ext cx="759814" cy="8550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TextBox 12"/>
          <p:cNvSpPr txBox="1"/>
          <p:nvPr/>
        </p:nvSpPr>
        <p:spPr>
          <a:xfrm>
            <a:off x="7176825" y="2418877"/>
            <a:ext cx="2330896" cy="707886"/>
          </a:xfrm>
          <a:prstGeom prst="rect">
            <a:avLst/>
          </a:prstGeom>
          <a:noFill/>
        </p:spPr>
        <p:txBody>
          <a:bodyPr wrap="square" rtlCol="0">
            <a:spAutoFit/>
          </a:bodyPr>
          <a:lstStyle/>
          <a:p>
            <a:r>
              <a:rPr lang="en-US" sz="2000" dirty="0" smtClean="0">
                <a:solidFill>
                  <a:schemeClr val="accent2"/>
                </a:solidFill>
              </a:rPr>
              <a:t>Government Subsidy</a:t>
            </a:r>
            <a:endParaRPr lang="en-US" sz="2000" dirty="0">
              <a:solidFill>
                <a:schemeClr val="accent2"/>
              </a:solidFill>
            </a:endParaRPr>
          </a:p>
        </p:txBody>
      </p:sp>
      <p:sp>
        <p:nvSpPr>
          <p:cNvPr id="14" name="TextBox 13"/>
          <p:cNvSpPr txBox="1"/>
          <p:nvPr/>
        </p:nvSpPr>
        <p:spPr>
          <a:xfrm>
            <a:off x="7176825" y="4247750"/>
            <a:ext cx="2330896" cy="707886"/>
          </a:xfrm>
          <a:prstGeom prst="rect">
            <a:avLst/>
          </a:prstGeom>
          <a:noFill/>
        </p:spPr>
        <p:txBody>
          <a:bodyPr wrap="square" rtlCol="0">
            <a:spAutoFit/>
          </a:bodyPr>
          <a:lstStyle/>
          <a:p>
            <a:r>
              <a:rPr lang="en-US" sz="2000" dirty="0" smtClean="0">
                <a:solidFill>
                  <a:schemeClr val="accent2"/>
                </a:solidFill>
              </a:rPr>
              <a:t>Cost to </a:t>
            </a:r>
            <a:br>
              <a:rPr lang="en-US" sz="2000" dirty="0" smtClean="0">
                <a:solidFill>
                  <a:schemeClr val="accent2"/>
                </a:solidFill>
              </a:rPr>
            </a:br>
            <a:r>
              <a:rPr lang="en-US" sz="2000" dirty="0" smtClean="0">
                <a:solidFill>
                  <a:schemeClr val="accent2"/>
                </a:solidFill>
              </a:rPr>
              <a:t>System Owner</a:t>
            </a:r>
            <a:endParaRPr lang="en-US" sz="2000" dirty="0">
              <a:solidFill>
                <a:schemeClr val="accent2"/>
              </a:solidFill>
            </a:endParaRPr>
          </a:p>
        </p:txBody>
      </p:sp>
      <p:sp>
        <p:nvSpPr>
          <p:cNvPr id="15" name="TextBox 14"/>
          <p:cNvSpPr txBox="1"/>
          <p:nvPr/>
        </p:nvSpPr>
        <p:spPr>
          <a:xfrm>
            <a:off x="7176825" y="5842342"/>
            <a:ext cx="2330896" cy="707886"/>
          </a:xfrm>
          <a:prstGeom prst="rect">
            <a:avLst/>
          </a:prstGeom>
          <a:noFill/>
        </p:spPr>
        <p:txBody>
          <a:bodyPr wrap="square" rtlCol="0">
            <a:spAutoFit/>
          </a:bodyPr>
          <a:lstStyle/>
          <a:p>
            <a:r>
              <a:rPr lang="en-US" sz="2000" dirty="0" smtClean="0">
                <a:solidFill>
                  <a:schemeClr val="accent2"/>
                </a:solidFill>
              </a:rPr>
              <a:t>Sales of</a:t>
            </a:r>
            <a:br>
              <a:rPr lang="en-US" sz="2000" dirty="0" smtClean="0">
                <a:solidFill>
                  <a:schemeClr val="accent2"/>
                </a:solidFill>
              </a:rPr>
            </a:br>
            <a:r>
              <a:rPr lang="en-US" sz="2000" dirty="0" smtClean="0">
                <a:solidFill>
                  <a:schemeClr val="accent2"/>
                </a:solidFill>
              </a:rPr>
              <a:t>Carbon Credits</a:t>
            </a:r>
            <a:endParaRPr lang="en-US" sz="2000" dirty="0">
              <a:solidFill>
                <a:schemeClr val="accent2"/>
              </a:solidFill>
            </a:endParaRPr>
          </a:p>
        </p:txBody>
      </p:sp>
      <p:sp>
        <p:nvSpPr>
          <p:cNvPr id="16" name="Rectangle 15"/>
          <p:cNvSpPr/>
          <p:nvPr/>
        </p:nvSpPr>
        <p:spPr>
          <a:xfrm>
            <a:off x="9348916" y="3443850"/>
            <a:ext cx="759814" cy="18195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9350253" y="5453417"/>
            <a:ext cx="759814" cy="4308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0161568" y="3876578"/>
            <a:ext cx="2010364" cy="954107"/>
          </a:xfrm>
          <a:prstGeom prst="rect">
            <a:avLst/>
          </a:prstGeom>
          <a:noFill/>
        </p:spPr>
        <p:txBody>
          <a:bodyPr wrap="square" rtlCol="0">
            <a:spAutoFit/>
          </a:bodyPr>
          <a:lstStyle/>
          <a:p>
            <a:r>
              <a:rPr lang="en-US" sz="2800" b="1" dirty="0" smtClean="0">
                <a:solidFill>
                  <a:schemeClr val="accent1"/>
                </a:solidFill>
              </a:rPr>
              <a:t>Micro</a:t>
            </a:r>
          </a:p>
          <a:p>
            <a:r>
              <a:rPr lang="en-US" sz="2800" b="1" dirty="0" smtClean="0">
                <a:solidFill>
                  <a:schemeClr val="accent1"/>
                </a:solidFill>
              </a:rPr>
              <a:t>Financing</a:t>
            </a:r>
            <a:endParaRPr lang="en-US" sz="2800" b="1" dirty="0">
              <a:solidFill>
                <a:schemeClr val="accent1"/>
              </a:solidFill>
            </a:endParaRPr>
          </a:p>
        </p:txBody>
      </p:sp>
      <p:sp>
        <p:nvSpPr>
          <p:cNvPr id="19" name="TextBox 18"/>
          <p:cNvSpPr txBox="1"/>
          <p:nvPr/>
        </p:nvSpPr>
        <p:spPr>
          <a:xfrm>
            <a:off x="10115144" y="5301505"/>
            <a:ext cx="2010364" cy="707886"/>
          </a:xfrm>
          <a:prstGeom prst="rect">
            <a:avLst/>
          </a:prstGeom>
          <a:noFill/>
        </p:spPr>
        <p:txBody>
          <a:bodyPr wrap="square" rtlCol="0">
            <a:spAutoFit/>
          </a:bodyPr>
          <a:lstStyle/>
          <a:p>
            <a:r>
              <a:rPr lang="en-US" sz="2000" dirty="0" smtClean="0">
                <a:solidFill>
                  <a:schemeClr val="accent1"/>
                </a:solidFill>
              </a:rPr>
              <a:t>Upfront Investment</a:t>
            </a:r>
            <a:endParaRPr lang="en-US" sz="2000" dirty="0">
              <a:solidFill>
                <a:schemeClr val="accent1"/>
              </a:solidFill>
            </a:endParaRPr>
          </a:p>
        </p:txBody>
      </p:sp>
      <p:cxnSp>
        <p:nvCxnSpPr>
          <p:cNvPr id="21" name="Straight Connector 20"/>
          <p:cNvCxnSpPr/>
          <p:nvPr/>
        </p:nvCxnSpPr>
        <p:spPr>
          <a:xfrm flipV="1">
            <a:off x="4954674" y="3467606"/>
            <a:ext cx="1303893" cy="17615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954674" y="5694223"/>
            <a:ext cx="1303893" cy="14812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018381" y="3467606"/>
            <a:ext cx="233053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018381" y="5263414"/>
            <a:ext cx="233053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0654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Biogas vs. Other Fuels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2436700"/>
              </p:ext>
            </p:extLst>
          </p:nvPr>
        </p:nvGraphicFramePr>
        <p:xfrm>
          <a:off x="1019976" y="1472040"/>
          <a:ext cx="8706625" cy="5265420"/>
        </p:xfrm>
        <a:graphic>
          <a:graphicData uri="http://schemas.openxmlformats.org/drawingml/2006/table">
            <a:tbl>
              <a:tblPr>
                <a:tableStyleId>{5C22544A-7EE6-4342-B048-85BDC9FD1C3A}</a:tableStyleId>
              </a:tblPr>
              <a:tblGrid>
                <a:gridCol w="1463432"/>
                <a:gridCol w="1349431"/>
                <a:gridCol w="1428810"/>
                <a:gridCol w="1428810"/>
                <a:gridCol w="3036142"/>
              </a:tblGrid>
              <a:tr h="852706">
                <a:tc>
                  <a:txBody>
                    <a:bodyPr/>
                    <a:lstStyle/>
                    <a:p>
                      <a:pPr algn="ctr" fontAlgn="b"/>
                      <a:r>
                        <a:rPr lang="en-US" sz="2000" b="1" u="none" strike="noStrike" dirty="0">
                          <a:effectLst/>
                        </a:rPr>
                        <a:t>Fuel</a:t>
                      </a:r>
                      <a:endParaRPr lang="en-US" sz="2000" b="1" i="0" u="none" strike="noStrike" dirty="0">
                        <a:effectLst/>
                        <a:latin typeface="UVnTime"/>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smtClean="0">
                          <a:effectLst/>
                        </a:rPr>
                        <a:t>Specific Energy </a:t>
                      </a:r>
                      <a:r>
                        <a:rPr lang="en-US" sz="2000" b="1" i="0" u="none" strike="noStrike" baseline="0" dirty="0" smtClean="0">
                          <a:effectLst/>
                          <a:latin typeface="UVnTime"/>
                        </a:rPr>
                        <a:t>(MJ/Kg)</a:t>
                      </a:r>
                      <a:endParaRPr lang="en-US" sz="2000" b="1" i="0" u="none" strike="noStrike" dirty="0" smtClean="0">
                        <a:effectLst/>
                        <a:latin typeface="UVnTime"/>
                      </a:endParaRPr>
                    </a:p>
                  </a:txBody>
                  <a:tcPr marL="9525" marR="9525" marT="9525" marB="0" anchor="ctr"/>
                </a:tc>
                <a:tc>
                  <a:txBody>
                    <a:bodyPr/>
                    <a:lstStyle/>
                    <a:p>
                      <a:pPr algn="ctr" fontAlgn="b"/>
                      <a:r>
                        <a:rPr lang="en-US" sz="2000" b="1" u="none" strike="noStrike" dirty="0" smtClean="0">
                          <a:effectLst/>
                        </a:rPr>
                        <a:t>Energy Density (MJ/L)</a:t>
                      </a:r>
                      <a:endParaRPr lang="en-US" sz="2000" b="1" i="0" u="none" strike="noStrike" dirty="0">
                        <a:effectLst/>
                        <a:latin typeface="UVnTime"/>
                      </a:endParaRPr>
                    </a:p>
                  </a:txBody>
                  <a:tcPr marL="9525" marR="9525" marT="9525" marB="0" anchor="ctr"/>
                </a:tc>
                <a:tc>
                  <a:txBody>
                    <a:bodyPr/>
                    <a:lstStyle/>
                    <a:p>
                      <a:pPr algn="ctr" fontAlgn="b"/>
                      <a:r>
                        <a:rPr lang="en-US" sz="2000" b="1" u="none" strike="noStrike" dirty="0" smtClean="0">
                          <a:effectLst/>
                        </a:rPr>
                        <a:t>Energy Per</a:t>
                      </a:r>
                      <a:r>
                        <a:rPr lang="en-US" sz="2000" b="1" u="none" strike="noStrike" baseline="0" dirty="0" smtClean="0">
                          <a:effectLst/>
                        </a:rPr>
                        <a:t> CO2</a:t>
                      </a:r>
                    </a:p>
                    <a:p>
                      <a:pPr algn="ctr" fontAlgn="b"/>
                      <a:r>
                        <a:rPr lang="en-US" sz="2000" b="1" i="0" u="none" strike="noStrike" baseline="0" dirty="0" smtClean="0">
                          <a:effectLst/>
                          <a:latin typeface="UVnTime"/>
                        </a:rPr>
                        <a:t>(MJ/Kg)</a:t>
                      </a:r>
                      <a:endParaRPr lang="en-US" sz="2000" b="1" i="0" u="none" strike="noStrike" dirty="0">
                        <a:effectLst/>
                        <a:latin typeface="UVnTime"/>
                      </a:endParaRPr>
                    </a:p>
                  </a:txBody>
                  <a:tcPr marL="9525" marR="9525" marT="9525" marB="0" anchor="ctr"/>
                </a:tc>
                <a:tc>
                  <a:txBody>
                    <a:bodyPr/>
                    <a:lstStyle/>
                    <a:p>
                      <a:pPr algn="ctr" fontAlgn="b"/>
                      <a:r>
                        <a:rPr lang="en-US" sz="2000" b="1" u="none" strike="noStrike" dirty="0" smtClean="0">
                          <a:effectLst/>
                        </a:rPr>
                        <a:t>Notes</a:t>
                      </a:r>
                      <a:endParaRPr lang="en-US" sz="2000" b="1" i="0" u="none" strike="noStrike" dirty="0">
                        <a:effectLst/>
                        <a:latin typeface="UVnTime"/>
                      </a:endParaRPr>
                    </a:p>
                  </a:txBody>
                  <a:tcPr marL="9525" marR="9525" marT="9525" marB="0" anchor="ctr"/>
                </a:tc>
              </a:tr>
              <a:tr h="409575">
                <a:tc>
                  <a:txBody>
                    <a:bodyPr/>
                    <a:lstStyle/>
                    <a:p>
                      <a:pPr algn="ctr" fontAlgn="b"/>
                      <a:r>
                        <a:rPr lang="en-US" sz="1800" u="none" strike="noStrike" dirty="0" smtClean="0">
                          <a:effectLst/>
                        </a:rPr>
                        <a:t>Animal Manure</a:t>
                      </a:r>
                      <a:endParaRPr lang="en-US" sz="1800" b="0" i="0" u="none" strike="noStrike" dirty="0">
                        <a:effectLst/>
                        <a:latin typeface="UVnTime"/>
                      </a:endParaRPr>
                    </a:p>
                  </a:txBody>
                  <a:tcPr marL="9525" marR="9525" marT="9525" marB="0" anchor="ctr"/>
                </a:tc>
                <a:tc>
                  <a:txBody>
                    <a:bodyPr/>
                    <a:lstStyle/>
                    <a:p>
                      <a:pPr algn="ctr" fontAlgn="b"/>
                      <a:r>
                        <a:rPr lang="en-US" sz="1800" b="0" i="0" u="none" strike="noStrike" dirty="0" smtClean="0">
                          <a:effectLst/>
                          <a:latin typeface="UVnTime"/>
                        </a:rPr>
                        <a:t>10-15</a:t>
                      </a:r>
                      <a:endParaRPr lang="en-US" sz="1800" b="0" i="0" u="none" strike="noStrike" dirty="0">
                        <a:effectLst/>
                        <a:latin typeface="UVnTime"/>
                      </a:endParaRPr>
                    </a:p>
                  </a:txBody>
                  <a:tcPr marL="9525" marR="9525" marT="9525" marB="0" anchor="ctr"/>
                </a:tc>
                <a:tc>
                  <a:txBody>
                    <a:bodyPr/>
                    <a:lstStyle/>
                    <a:p>
                      <a:pPr algn="ctr" fontAlgn="b"/>
                      <a:r>
                        <a:rPr lang="en-US" sz="1800" u="none" strike="noStrike" dirty="0" smtClean="0">
                          <a:effectLst/>
                        </a:rPr>
                        <a:t>N/A</a:t>
                      </a:r>
                      <a:endParaRPr lang="en-US" sz="1800" b="0" i="0" u="none" strike="noStrike" dirty="0">
                        <a:effectLst/>
                        <a:latin typeface="UVnTime"/>
                      </a:endParaRPr>
                    </a:p>
                  </a:txBody>
                  <a:tcPr marL="9525" marR="9525" marT="9525" marB="0" anchor="ctr"/>
                </a:tc>
                <a:tc>
                  <a:txBody>
                    <a:bodyPr/>
                    <a:lstStyle/>
                    <a:p>
                      <a:pPr algn="ctr" fontAlgn="b"/>
                      <a:r>
                        <a:rPr lang="en-US" sz="1800" u="none" strike="noStrike" dirty="0" smtClean="0">
                          <a:effectLst/>
                        </a:rPr>
                        <a:t>N/A</a:t>
                      </a:r>
                      <a:endParaRPr lang="en-US" sz="1800" b="0" i="0" u="none" strike="noStrike" dirty="0">
                        <a:effectLst/>
                        <a:latin typeface="UVnTime"/>
                      </a:endParaRPr>
                    </a:p>
                  </a:txBody>
                  <a:tcPr marL="9525" marR="9525" marT="9525" marB="0" anchor="ctr"/>
                </a:tc>
                <a:tc>
                  <a:txBody>
                    <a:bodyPr/>
                    <a:lstStyle/>
                    <a:p>
                      <a:pPr marL="285750" indent="-285750" algn="l" fontAlgn="b">
                        <a:buFont typeface="Arial"/>
                        <a:buChar char="•"/>
                      </a:pPr>
                      <a:r>
                        <a:rPr lang="en-US" sz="1600" u="none" strike="noStrike" baseline="0" dirty="0" smtClean="0">
                          <a:effectLst/>
                        </a:rPr>
                        <a:t>Common respiratory diseases</a:t>
                      </a:r>
                    </a:p>
                    <a:p>
                      <a:pPr marL="285750" indent="-285750" algn="l" fontAlgn="b">
                        <a:buFont typeface="Arial"/>
                        <a:buChar char="•"/>
                      </a:pPr>
                      <a:r>
                        <a:rPr lang="en-US" sz="1600" u="none" strike="noStrike" baseline="0" dirty="0" smtClean="0">
                          <a:effectLst/>
                        </a:rPr>
                        <a:t>Increased infant mortality.</a:t>
                      </a:r>
                      <a:endParaRPr lang="en-US" sz="1600" b="0" i="0" u="none" strike="noStrike" dirty="0">
                        <a:effectLst/>
                        <a:latin typeface="UVnTime"/>
                      </a:endParaRPr>
                    </a:p>
                  </a:txBody>
                  <a:tcPr marL="9525" marR="9525" marT="9525" marB="0" anchor="ctr"/>
                </a:tc>
              </a:tr>
              <a:tr h="409575">
                <a:tc>
                  <a:txBody>
                    <a:bodyPr/>
                    <a:lstStyle/>
                    <a:p>
                      <a:pPr algn="ctr" fontAlgn="b"/>
                      <a:r>
                        <a:rPr lang="en-US" sz="1800" u="none" strike="noStrike" dirty="0">
                          <a:effectLst/>
                        </a:rPr>
                        <a:t>Wood</a:t>
                      </a:r>
                      <a:endParaRPr lang="en-US" sz="1800" b="0" i="0" u="none" strike="noStrike" dirty="0">
                        <a:effectLst/>
                        <a:latin typeface="UVnTime"/>
                      </a:endParaRPr>
                    </a:p>
                  </a:txBody>
                  <a:tcPr marL="9525" marR="9525" marT="9525" marB="0" anchor="ctr"/>
                </a:tc>
                <a:tc>
                  <a:txBody>
                    <a:bodyPr/>
                    <a:lstStyle/>
                    <a:p>
                      <a:pPr algn="ctr" fontAlgn="b"/>
                      <a:r>
                        <a:rPr lang="en-US" sz="1800" u="none" strike="noStrike" dirty="0" smtClean="0">
                          <a:effectLst/>
                        </a:rPr>
                        <a:t>16-21</a:t>
                      </a:r>
                      <a:endParaRPr lang="en-US" sz="1800" b="0" i="0" u="none" strike="noStrike" dirty="0">
                        <a:effectLst/>
                        <a:latin typeface="UVnTime"/>
                      </a:endParaRPr>
                    </a:p>
                  </a:txBody>
                  <a:tcPr marL="9525" marR="9525" marT="9525" marB="0" anchor="ctr"/>
                </a:tc>
                <a:tc>
                  <a:txBody>
                    <a:bodyPr/>
                    <a:lstStyle/>
                    <a:p>
                      <a:pPr algn="ctr" fontAlgn="b"/>
                      <a:r>
                        <a:rPr lang="en-US" sz="1800" u="none" strike="noStrike" dirty="0" smtClean="0">
                          <a:effectLst/>
                        </a:rPr>
                        <a:t>3-22</a:t>
                      </a:r>
                      <a:endParaRPr lang="en-US" sz="1800" b="0" i="0" u="none" strike="noStrike" dirty="0">
                        <a:effectLst/>
                        <a:latin typeface="UVnTime"/>
                      </a:endParaRPr>
                    </a:p>
                  </a:txBody>
                  <a:tcPr marL="9525" marR="9525" marT="9525" marB="0" anchor="ctr"/>
                </a:tc>
                <a:tc>
                  <a:txBody>
                    <a:bodyPr/>
                    <a:lstStyle/>
                    <a:p>
                      <a:pPr algn="ctr" fontAlgn="b"/>
                      <a:r>
                        <a:rPr lang="en-US" sz="1800" b="0" i="0" u="none" strike="noStrike" dirty="0" smtClean="0">
                          <a:effectLst/>
                          <a:latin typeface="+mn-lt"/>
                        </a:rPr>
                        <a:t>9-11</a:t>
                      </a:r>
                      <a:endParaRPr lang="en-US" sz="1800" b="0" i="0" u="none" strike="noStrike" dirty="0">
                        <a:effectLst/>
                        <a:latin typeface="UVnTime"/>
                      </a:endParaRPr>
                    </a:p>
                  </a:txBody>
                  <a:tcPr marL="9525" marR="9525" marT="9525" marB="0" anchor="ctr"/>
                </a:tc>
                <a:tc>
                  <a:txBody>
                    <a:bodyPr/>
                    <a:lstStyle/>
                    <a:p>
                      <a:pPr marL="285750" indent="-285750" algn="l" fontAlgn="b">
                        <a:buFont typeface="Arial"/>
                        <a:buChar char="•"/>
                      </a:pPr>
                      <a:r>
                        <a:rPr lang="en-US" sz="1600" u="none" strike="noStrike" baseline="0" dirty="0" smtClean="0">
                          <a:effectLst/>
                        </a:rPr>
                        <a:t>Poor labor efficiency</a:t>
                      </a:r>
                    </a:p>
                    <a:p>
                      <a:pPr marL="285750" indent="-285750" algn="l" fontAlgn="b">
                        <a:buFont typeface="Arial"/>
                        <a:buChar char="•"/>
                      </a:pPr>
                      <a:r>
                        <a:rPr lang="en-US" sz="1600" u="none" strike="noStrike" baseline="0" dirty="0" smtClean="0">
                          <a:effectLst/>
                        </a:rPr>
                        <a:t>Deforestation and desertification. </a:t>
                      </a:r>
                      <a:endParaRPr lang="en-US" sz="1600" b="0" i="0" u="none" strike="noStrike" dirty="0">
                        <a:effectLst/>
                        <a:latin typeface="UVnTime"/>
                      </a:endParaRPr>
                    </a:p>
                  </a:txBody>
                  <a:tcPr marL="9525" marR="9525" marT="9525" marB="0" anchor="ctr"/>
                </a:tc>
              </a:tr>
              <a:tr h="409575">
                <a:tc>
                  <a:txBody>
                    <a:bodyPr/>
                    <a:lstStyle/>
                    <a:p>
                      <a:pPr algn="ctr" fontAlgn="b"/>
                      <a:r>
                        <a:rPr lang="en-US" sz="1800" u="none" strike="noStrike" dirty="0">
                          <a:effectLst/>
                        </a:rPr>
                        <a:t>Charcoal</a:t>
                      </a:r>
                      <a:endParaRPr lang="en-US" sz="1800" b="0" i="0" u="none" strike="noStrike" dirty="0">
                        <a:effectLst/>
                        <a:latin typeface="UVnTime"/>
                      </a:endParaRPr>
                    </a:p>
                  </a:txBody>
                  <a:tcPr marL="9525" marR="9525" marT="9525" marB="0" anchor="ctr"/>
                </a:tc>
                <a:tc>
                  <a:txBody>
                    <a:bodyPr/>
                    <a:lstStyle/>
                    <a:p>
                      <a:pPr algn="ctr" fontAlgn="b"/>
                      <a:r>
                        <a:rPr lang="en-US" sz="1800" u="none" strike="noStrike" dirty="0" smtClean="0">
                          <a:effectLst/>
                        </a:rPr>
                        <a:t>30</a:t>
                      </a:r>
                      <a:endParaRPr lang="en-US" sz="1800" b="0" i="0" u="none" strike="noStrike" dirty="0">
                        <a:effectLst/>
                        <a:latin typeface="UVnTime"/>
                      </a:endParaRPr>
                    </a:p>
                  </a:txBody>
                  <a:tcPr marL="9525" marR="9525" marT="9525" marB="0" anchor="ctr"/>
                </a:tc>
                <a:tc>
                  <a:txBody>
                    <a:bodyPr/>
                    <a:lstStyle/>
                    <a:p>
                      <a:pPr algn="ctr" fontAlgn="b"/>
                      <a:r>
                        <a:rPr lang="en-US" sz="1800" u="none" strike="noStrike" dirty="0" smtClean="0">
                          <a:effectLst/>
                        </a:rPr>
                        <a:t>N/A</a:t>
                      </a:r>
                      <a:endParaRPr lang="en-US" sz="1800" b="0" i="0" u="none" strike="noStrike" dirty="0">
                        <a:effectLst/>
                        <a:latin typeface="UVnTime"/>
                      </a:endParaRPr>
                    </a:p>
                  </a:txBody>
                  <a:tcPr marL="9525" marR="9525" marT="9525" marB="0" anchor="ctr"/>
                </a:tc>
                <a:tc>
                  <a:txBody>
                    <a:bodyPr/>
                    <a:lstStyle/>
                    <a:p>
                      <a:pPr algn="ctr" fontAlgn="b"/>
                      <a:r>
                        <a:rPr lang="en-US" sz="1800" b="0" i="0" u="none" strike="noStrike" dirty="0" smtClean="0">
                          <a:effectLst/>
                          <a:latin typeface="+mn-lt"/>
                        </a:rPr>
                        <a:t>8</a:t>
                      </a:r>
                      <a:endParaRPr lang="en-US" sz="1800" b="0" i="0" u="none" strike="noStrike" dirty="0">
                        <a:effectLst/>
                        <a:latin typeface="UVnTime"/>
                      </a:endParaRPr>
                    </a:p>
                  </a:txBody>
                  <a:tcPr marL="9525" marR="9525" marT="9525" marB="0" anchor="ctr"/>
                </a:tc>
                <a:tc>
                  <a:txBody>
                    <a:bodyPr/>
                    <a:lstStyle/>
                    <a:p>
                      <a:pPr marL="285750" indent="-285750" algn="l" fontAlgn="b">
                        <a:buFont typeface="Arial"/>
                        <a:buChar char="•"/>
                      </a:pPr>
                      <a:r>
                        <a:rPr lang="en-US" sz="1600" b="0" i="0" u="none" strike="noStrike" dirty="0" smtClean="0">
                          <a:effectLst/>
                          <a:latin typeface="UVnTime"/>
                        </a:rPr>
                        <a:t>Low particulate matter</a:t>
                      </a:r>
                    </a:p>
                    <a:p>
                      <a:pPr marL="285750" indent="-285750" algn="l" fontAlgn="b">
                        <a:buFont typeface="Arial"/>
                        <a:buChar char="•"/>
                      </a:pPr>
                      <a:r>
                        <a:rPr lang="en-US" sz="1600" b="0" i="0" u="none" strike="noStrike" dirty="0" smtClean="0">
                          <a:effectLst/>
                          <a:latin typeface="UVnTime"/>
                        </a:rPr>
                        <a:t>High</a:t>
                      </a:r>
                      <a:r>
                        <a:rPr lang="en-US" sz="1600" b="0" i="0" u="none" strike="noStrike" baseline="0" dirty="0" smtClean="0">
                          <a:effectLst/>
                          <a:latin typeface="UVnTime"/>
                        </a:rPr>
                        <a:t> Carbon Monoxide</a:t>
                      </a:r>
                    </a:p>
                    <a:p>
                      <a:pPr marL="285750" indent="-285750" algn="l" fontAlgn="b">
                        <a:buFont typeface="Arial"/>
                        <a:buChar char="•"/>
                      </a:pPr>
                      <a:r>
                        <a:rPr lang="en-US" sz="1600" b="0" i="0" u="none" strike="noStrike" baseline="0" dirty="0" smtClean="0">
                          <a:effectLst/>
                          <a:latin typeface="UVnTime"/>
                        </a:rPr>
                        <a:t>Inefficient production process</a:t>
                      </a:r>
                      <a:endParaRPr lang="en-US" sz="1600" b="0" i="0" u="none" strike="noStrike" dirty="0" smtClean="0">
                        <a:effectLst/>
                        <a:latin typeface="UVnTime"/>
                      </a:endParaRPr>
                    </a:p>
                  </a:txBody>
                  <a:tcPr marL="9525" marR="9525" marT="9525" marB="0" anchor="ctr"/>
                </a:tc>
              </a:tr>
              <a:tr h="409575">
                <a:tc>
                  <a:txBody>
                    <a:bodyPr/>
                    <a:lstStyle/>
                    <a:p>
                      <a:pPr algn="ctr" fontAlgn="b"/>
                      <a:r>
                        <a:rPr lang="en-US" sz="1800" u="none" strike="noStrike" dirty="0" smtClean="0">
                          <a:effectLst/>
                        </a:rPr>
                        <a:t>Ethanol</a:t>
                      </a:r>
                      <a:endParaRPr lang="en-US" sz="1800" b="0" i="0" u="none" strike="noStrike" dirty="0">
                        <a:effectLst/>
                        <a:latin typeface="UVnTime"/>
                      </a:endParaRPr>
                    </a:p>
                  </a:txBody>
                  <a:tcPr marL="9525" marR="9525" marT="9525" marB="0" anchor="ctr"/>
                </a:tc>
                <a:tc>
                  <a:txBody>
                    <a:bodyPr/>
                    <a:lstStyle/>
                    <a:p>
                      <a:pPr algn="ctr" fontAlgn="b"/>
                      <a:r>
                        <a:rPr lang="en-US" sz="1800" u="none" strike="noStrike" dirty="0" smtClean="0">
                          <a:effectLst/>
                        </a:rPr>
                        <a:t>23-27</a:t>
                      </a:r>
                      <a:endParaRPr lang="en-US" sz="1800" b="0" i="0" u="none" strike="noStrike" dirty="0">
                        <a:effectLst/>
                        <a:latin typeface="UVnTime"/>
                      </a:endParaRPr>
                    </a:p>
                  </a:txBody>
                  <a:tcPr marL="9525" marR="9525" marT="9525" marB="0" anchor="ctr"/>
                </a:tc>
                <a:tc>
                  <a:txBody>
                    <a:bodyPr/>
                    <a:lstStyle/>
                    <a:p>
                      <a:pPr algn="ctr" fontAlgn="b"/>
                      <a:r>
                        <a:rPr lang="en-US" sz="1800" u="none" strike="noStrike" dirty="0" smtClean="0">
                          <a:effectLst/>
                        </a:rPr>
                        <a:t>18-21</a:t>
                      </a:r>
                      <a:endParaRPr lang="en-US" sz="1800" b="0" i="0" u="none" strike="noStrike" dirty="0">
                        <a:effectLst/>
                        <a:latin typeface="UVnTime"/>
                      </a:endParaRPr>
                    </a:p>
                  </a:txBody>
                  <a:tcPr marL="9525" marR="9525" marT="9525" marB="0" anchor="ctr"/>
                </a:tc>
                <a:tc>
                  <a:txBody>
                    <a:bodyPr/>
                    <a:lstStyle/>
                    <a:p>
                      <a:pPr algn="ctr" fontAlgn="b"/>
                      <a:r>
                        <a:rPr lang="en-US" sz="1800" b="0" i="0" u="none" strike="noStrike" dirty="0" smtClean="0">
                          <a:effectLst/>
                          <a:latin typeface="+mn-lt"/>
                        </a:rPr>
                        <a:t>12-14</a:t>
                      </a:r>
                      <a:endParaRPr lang="en-US" sz="1800" b="0" i="0" u="none" strike="noStrike" dirty="0">
                        <a:effectLst/>
                        <a:latin typeface="UVnTime"/>
                      </a:endParaRPr>
                    </a:p>
                  </a:txBody>
                  <a:tcPr marL="9525" marR="9525" marT="9525" marB="0" anchor="ctr"/>
                </a:tc>
                <a:tc>
                  <a:txBody>
                    <a:bodyPr/>
                    <a:lstStyle/>
                    <a:p>
                      <a:pPr marL="285750" indent="-285750" algn="l" fontAlgn="b">
                        <a:buFont typeface="Arial"/>
                        <a:buChar char="•"/>
                      </a:pPr>
                      <a:r>
                        <a:rPr lang="en-US" sz="1600" b="0" i="0" u="none" strike="noStrike" dirty="0" smtClean="0">
                          <a:effectLst/>
                          <a:latin typeface="UVnTime"/>
                        </a:rPr>
                        <a:t>Reduces food supply</a:t>
                      </a:r>
                    </a:p>
                    <a:p>
                      <a:pPr marL="285750" indent="-285750" algn="l" fontAlgn="b">
                        <a:buFont typeface="Arial"/>
                        <a:buChar char="•"/>
                      </a:pPr>
                      <a:r>
                        <a:rPr lang="en-US" sz="1600" b="0" i="0" u="none" strike="noStrike" dirty="0" smtClean="0">
                          <a:effectLst/>
                          <a:latin typeface="UVnTime"/>
                        </a:rPr>
                        <a:t>Very</a:t>
                      </a:r>
                      <a:r>
                        <a:rPr lang="en-US" sz="1600" b="0" i="0" u="none" strike="noStrike" baseline="0" dirty="0" smtClean="0">
                          <a:effectLst/>
                          <a:latin typeface="UVnTime"/>
                        </a:rPr>
                        <a:t> c</a:t>
                      </a:r>
                      <a:r>
                        <a:rPr lang="en-US" sz="1600" b="0" i="0" u="none" strike="noStrike" dirty="0" smtClean="0">
                          <a:effectLst/>
                          <a:latin typeface="UVnTime"/>
                        </a:rPr>
                        <a:t>lean burning</a:t>
                      </a:r>
                      <a:endParaRPr lang="en-US" sz="1600" b="0" i="0" u="none" strike="noStrike" dirty="0">
                        <a:effectLst/>
                        <a:latin typeface="UVnTime"/>
                      </a:endParaRPr>
                    </a:p>
                  </a:txBody>
                  <a:tcPr marL="9525" marR="9525" marT="9525" marB="0" anchor="ctr"/>
                </a:tc>
              </a:tr>
              <a:tr h="409575">
                <a:tc>
                  <a:txBody>
                    <a:bodyPr/>
                    <a:lstStyle/>
                    <a:p>
                      <a:pPr algn="ctr" fontAlgn="b"/>
                      <a:r>
                        <a:rPr lang="en-US" sz="1800" b="0" i="0" u="none" strike="noStrike" dirty="0" smtClean="0">
                          <a:effectLst/>
                          <a:latin typeface="UVnTime"/>
                        </a:rPr>
                        <a:t>Natural Gas</a:t>
                      </a:r>
                      <a:endParaRPr lang="en-US" sz="1800" b="0" i="0" u="none" strike="noStrike" dirty="0">
                        <a:effectLst/>
                        <a:latin typeface="UVnTime"/>
                      </a:endParaRPr>
                    </a:p>
                  </a:txBody>
                  <a:tcPr marL="9525" marR="9525" marT="9525" marB="0" anchor="ctr"/>
                </a:tc>
                <a:tc>
                  <a:txBody>
                    <a:bodyPr/>
                    <a:lstStyle/>
                    <a:p>
                      <a:pPr algn="ctr" fontAlgn="b"/>
                      <a:r>
                        <a:rPr lang="en-US" sz="1800" u="none" strike="noStrike" dirty="0" smtClean="0">
                          <a:effectLst/>
                        </a:rPr>
                        <a:t>38-50</a:t>
                      </a:r>
                      <a:endParaRPr lang="en-US" sz="1800" b="0" i="0" u="none" strike="noStrike" dirty="0">
                        <a:effectLst/>
                        <a:latin typeface="UVnTime"/>
                      </a:endParaRPr>
                    </a:p>
                  </a:txBody>
                  <a:tcPr marL="9525" marR="9525" marT="9525" marB="0" anchor="ctr"/>
                </a:tc>
                <a:tc>
                  <a:txBody>
                    <a:bodyPr/>
                    <a:lstStyle/>
                    <a:p>
                      <a:pPr algn="ctr" fontAlgn="b"/>
                      <a:r>
                        <a:rPr lang="en-US" sz="1800" u="none" strike="noStrike" dirty="0" smtClean="0">
                          <a:effectLst/>
                        </a:rPr>
                        <a:t>26-29 (Liquefied)</a:t>
                      </a:r>
                      <a:endParaRPr lang="en-US" sz="1800" b="0" i="0" u="none" strike="noStrike" dirty="0">
                        <a:effectLst/>
                        <a:latin typeface="UVnTime"/>
                      </a:endParaRPr>
                    </a:p>
                  </a:txBody>
                  <a:tcPr marL="9525" marR="9525" marT="9525" marB="0" anchor="ctr"/>
                </a:tc>
                <a:tc>
                  <a:txBody>
                    <a:bodyPr/>
                    <a:lstStyle/>
                    <a:p>
                      <a:pPr algn="ctr" fontAlgn="b"/>
                      <a:r>
                        <a:rPr lang="en-US" sz="1800" b="0" i="0" u="none" strike="noStrike" dirty="0" smtClean="0">
                          <a:effectLst/>
                          <a:latin typeface="+mn-lt"/>
                        </a:rPr>
                        <a:t>13-17</a:t>
                      </a:r>
                      <a:endParaRPr lang="en-US" sz="1800" b="0" i="0" u="none" strike="noStrike" dirty="0">
                        <a:effectLst/>
                        <a:latin typeface="UVnTime"/>
                      </a:endParaRPr>
                    </a:p>
                  </a:txBody>
                  <a:tcPr marL="9525" marR="9525" marT="9525" marB="0" anchor="ctr"/>
                </a:tc>
                <a:tc>
                  <a:txBody>
                    <a:bodyPr/>
                    <a:lstStyle/>
                    <a:p>
                      <a:pPr marL="285750" indent="-285750" algn="l" fontAlgn="b">
                        <a:buFont typeface="Arial"/>
                        <a:buChar char="•"/>
                      </a:pPr>
                      <a:r>
                        <a:rPr lang="en-US" sz="1600" b="0" i="0" u="none" strike="noStrike" dirty="0" smtClean="0">
                          <a:effectLst/>
                          <a:latin typeface="UVnTime"/>
                        </a:rPr>
                        <a:t>Very efficient burning</a:t>
                      </a:r>
                    </a:p>
                    <a:p>
                      <a:pPr marL="285750" indent="-285750" algn="l" fontAlgn="b">
                        <a:buFont typeface="Arial"/>
                        <a:buChar char="•"/>
                      </a:pPr>
                      <a:r>
                        <a:rPr lang="en-US" sz="1600" b="0" i="0" u="none" strike="noStrike" dirty="0" smtClean="0">
                          <a:effectLst/>
                          <a:latin typeface="UVnTime"/>
                        </a:rPr>
                        <a:t>Fossil fuel</a:t>
                      </a:r>
                    </a:p>
                    <a:p>
                      <a:pPr marL="285750" indent="-285750" algn="l" fontAlgn="b">
                        <a:buFont typeface="Arial"/>
                        <a:buChar char="•"/>
                      </a:pPr>
                      <a:r>
                        <a:rPr lang="en-US" sz="1600" b="0" i="0" u="none" strike="noStrike" baseline="0" dirty="0" smtClean="0">
                          <a:effectLst/>
                          <a:latin typeface="UVnTime"/>
                        </a:rPr>
                        <a:t>Produces Propane as a by-product</a:t>
                      </a:r>
                    </a:p>
                  </a:txBody>
                  <a:tcPr marL="9525" marR="9525" marT="9525" marB="0" anchor="ctr"/>
                </a:tc>
              </a:tr>
              <a:tr h="409575">
                <a:tc>
                  <a:txBody>
                    <a:bodyPr/>
                    <a:lstStyle/>
                    <a:p>
                      <a:pPr algn="ctr" fontAlgn="b"/>
                      <a:r>
                        <a:rPr lang="en-US" sz="1800" b="0" i="0" u="none" strike="noStrike" dirty="0" smtClean="0">
                          <a:effectLst/>
                          <a:latin typeface="UVnTime"/>
                        </a:rPr>
                        <a:t>Biodiesel</a:t>
                      </a:r>
                      <a:endParaRPr lang="en-US" sz="1800" b="0" i="0" u="none" strike="noStrike" dirty="0">
                        <a:effectLst/>
                        <a:latin typeface="UVnTime"/>
                      </a:endParaRPr>
                    </a:p>
                  </a:txBody>
                  <a:tcPr marL="9525" marR="9525" marT="9525" marB="0" anchor="ctr"/>
                </a:tc>
                <a:tc>
                  <a:txBody>
                    <a:bodyPr/>
                    <a:lstStyle/>
                    <a:p>
                      <a:pPr algn="ctr" fontAlgn="b"/>
                      <a:r>
                        <a:rPr lang="en-US" sz="1800" u="none" strike="noStrike" dirty="0" smtClean="0">
                          <a:effectLst/>
                        </a:rPr>
                        <a:t>37.8</a:t>
                      </a:r>
                      <a:endParaRPr lang="en-US" sz="1800" b="0" i="0" u="none" strike="noStrike" dirty="0">
                        <a:effectLst/>
                        <a:latin typeface="UVnTime"/>
                      </a:endParaRPr>
                    </a:p>
                  </a:txBody>
                  <a:tcPr marL="9525" marR="9525" marT="9525" marB="0" anchor="ctr"/>
                </a:tc>
                <a:tc>
                  <a:txBody>
                    <a:bodyPr/>
                    <a:lstStyle/>
                    <a:p>
                      <a:pPr algn="ctr" fontAlgn="b"/>
                      <a:r>
                        <a:rPr lang="en-US" sz="1800" u="none" strike="noStrike" dirty="0" smtClean="0">
                          <a:effectLst/>
                        </a:rPr>
                        <a:t>33-36</a:t>
                      </a:r>
                      <a:endParaRPr lang="en-US" sz="1800" b="0" i="0" u="none" strike="noStrike" dirty="0">
                        <a:effectLst/>
                        <a:latin typeface="UVnTime"/>
                      </a:endParaRPr>
                    </a:p>
                  </a:txBody>
                  <a:tcPr marL="9525" marR="9525" marT="9525" marB="0" anchor="ctr"/>
                </a:tc>
                <a:tc>
                  <a:txBody>
                    <a:bodyPr/>
                    <a:lstStyle/>
                    <a:p>
                      <a:pPr algn="ctr" fontAlgn="b"/>
                      <a:r>
                        <a:rPr lang="en-US" sz="1800" b="0" i="0" u="none" strike="noStrike" dirty="0" smtClean="0">
                          <a:effectLst/>
                          <a:latin typeface="+mn-lt"/>
                        </a:rPr>
                        <a:t>13</a:t>
                      </a:r>
                      <a:endParaRPr lang="en-US" sz="1800" b="0" i="0" u="none" strike="noStrike" dirty="0">
                        <a:effectLst/>
                        <a:latin typeface="UVnTime"/>
                      </a:endParaRPr>
                    </a:p>
                  </a:txBody>
                  <a:tcPr marL="9525" marR="9525" marT="9525" marB="0" anchor="ctr"/>
                </a:tc>
                <a:tc>
                  <a:txBody>
                    <a:bodyPr/>
                    <a:lstStyle/>
                    <a:p>
                      <a:pPr marL="285750" indent="-285750" algn="l" fontAlgn="b">
                        <a:buFont typeface="Arial"/>
                        <a:buChar char="•"/>
                      </a:pPr>
                      <a:r>
                        <a:rPr lang="en-US" sz="1600" b="0" i="0" u="none" strike="noStrike" dirty="0" smtClean="0">
                          <a:effectLst/>
                          <a:latin typeface="UVnTime"/>
                        </a:rPr>
                        <a:t>May be renewable</a:t>
                      </a:r>
                      <a:endParaRPr lang="en-US" sz="1600" b="0" i="0" u="none" strike="noStrike" dirty="0">
                        <a:effectLst/>
                        <a:latin typeface="UVnTime"/>
                      </a:endParaRPr>
                    </a:p>
                  </a:txBody>
                  <a:tcPr marL="9525" marR="9525" marT="9525" marB="0" anchor="ctr"/>
                </a:tc>
              </a:tr>
              <a:tr h="409575">
                <a:tc>
                  <a:txBody>
                    <a:bodyPr/>
                    <a:lstStyle/>
                    <a:p>
                      <a:pPr algn="ctr" fontAlgn="b"/>
                      <a:r>
                        <a:rPr lang="en-US" sz="1800" u="none" strike="noStrike" smtClean="0">
                          <a:effectLst/>
                        </a:rPr>
                        <a:t>Biogas</a:t>
                      </a:r>
                      <a:endParaRPr lang="en-US" sz="1800" b="0" i="0" u="none" strike="noStrike" dirty="0">
                        <a:effectLst/>
                        <a:latin typeface="UVnTime"/>
                      </a:endParaRPr>
                    </a:p>
                  </a:txBody>
                  <a:tcPr marL="9525" marR="9525" marT="9525" marB="0" anchor="ctr"/>
                </a:tc>
                <a:tc>
                  <a:txBody>
                    <a:bodyPr/>
                    <a:lstStyle/>
                    <a:p>
                      <a:pPr algn="ctr" fontAlgn="b"/>
                      <a:r>
                        <a:rPr lang="en-US" sz="1800" u="none" strike="noStrike" dirty="0" smtClean="0">
                          <a:effectLst/>
                        </a:rPr>
                        <a:t>55</a:t>
                      </a:r>
                      <a:endParaRPr lang="en-US" sz="1800" b="0" i="0" u="none" strike="noStrike" dirty="0">
                        <a:effectLst/>
                        <a:latin typeface="UVnTime"/>
                      </a:endParaRPr>
                    </a:p>
                  </a:txBody>
                  <a:tcPr marL="9525" marR="9525" marT="9525" marB="0" anchor="ctr"/>
                </a:tc>
                <a:tc>
                  <a:txBody>
                    <a:bodyPr/>
                    <a:lstStyle/>
                    <a:p>
                      <a:pPr algn="ctr" fontAlgn="b"/>
                      <a:r>
                        <a:rPr lang="en-US" sz="1800" u="none" strike="noStrike" dirty="0" smtClean="0">
                          <a:effectLst/>
                        </a:rPr>
                        <a:t>23 (</a:t>
                      </a:r>
                      <a:r>
                        <a:rPr lang="en-US" sz="1800" u="none" strike="noStrike" dirty="0" smtClean="0">
                          <a:effectLst/>
                        </a:rPr>
                        <a:t>Liquefied)</a:t>
                      </a:r>
                      <a:endParaRPr lang="en-US" sz="1800" b="0" i="0" u="none" strike="noStrike" dirty="0">
                        <a:effectLst/>
                        <a:latin typeface="UVnTime"/>
                      </a:endParaRPr>
                    </a:p>
                  </a:txBody>
                  <a:tcPr marL="9525" marR="9525" marT="9525" marB="0" anchor="ctr"/>
                </a:tc>
                <a:tc>
                  <a:txBody>
                    <a:bodyPr/>
                    <a:lstStyle/>
                    <a:p>
                      <a:pPr algn="ctr" fontAlgn="b"/>
                      <a:r>
                        <a:rPr lang="en-US" sz="1800" b="0" i="0" u="none" strike="noStrike" dirty="0" smtClean="0">
                          <a:effectLst/>
                          <a:latin typeface="+mn-lt"/>
                        </a:rPr>
                        <a:t>20</a:t>
                      </a:r>
                      <a:endParaRPr lang="en-US" sz="1800" b="0" i="0" u="none" strike="noStrike" dirty="0">
                        <a:effectLst/>
                        <a:latin typeface="UVnTime"/>
                      </a:endParaRPr>
                    </a:p>
                  </a:txBody>
                  <a:tcPr marL="9525" marR="9525" marT="9525" marB="0" anchor="ctr"/>
                </a:tc>
                <a:tc>
                  <a:txBody>
                    <a:bodyPr/>
                    <a:lstStyle/>
                    <a:p>
                      <a:pPr marL="285750" indent="-285750" algn="l" fontAlgn="b">
                        <a:buFont typeface="Arial"/>
                        <a:buChar char="•"/>
                      </a:pPr>
                      <a:endParaRPr lang="en-US" sz="1600" b="0" i="0" u="none" strike="noStrike" dirty="0">
                        <a:effectLst/>
                        <a:latin typeface="UVnTime"/>
                      </a:endParaRPr>
                    </a:p>
                  </a:txBody>
                  <a:tcPr marL="9525" marR="9525" marT="9525" marB="0" anchor="ctr"/>
                </a:tc>
              </a:tr>
            </a:tbl>
          </a:graphicData>
        </a:graphic>
      </p:graphicFrame>
    </p:spTree>
    <p:extLst>
      <p:ext uri="{BB962C8B-B14F-4D97-AF65-F5344CB8AC3E}">
        <p14:creationId xmlns:p14="http://schemas.microsoft.com/office/powerpoint/2010/main" val="19470735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&amp; Opportunities in </a:t>
            </a:r>
            <a:r>
              <a:rPr lang="en-US" dirty="0" smtClean="0"/>
              <a:t>Mexico</a:t>
            </a:r>
            <a:endParaRPr lang="en-US" dirty="0"/>
          </a:p>
        </p:txBody>
      </p:sp>
      <p:sp>
        <p:nvSpPr>
          <p:cNvPr id="3" name="TextBox 2"/>
          <p:cNvSpPr txBox="1"/>
          <p:nvPr/>
        </p:nvSpPr>
        <p:spPr>
          <a:xfrm>
            <a:off x="1019976" y="1749669"/>
            <a:ext cx="9284677" cy="4524315"/>
          </a:xfrm>
          <a:prstGeom prst="rect">
            <a:avLst/>
          </a:prstGeom>
          <a:noFill/>
        </p:spPr>
        <p:txBody>
          <a:bodyPr wrap="square" rtlCol="0">
            <a:spAutoFit/>
          </a:bodyPr>
          <a:lstStyle/>
          <a:p>
            <a:pPr marL="457200" lvl="0" indent="-457200">
              <a:lnSpc>
                <a:spcPct val="150000"/>
              </a:lnSpc>
              <a:buFont typeface="Arial" panose="020B0604020202020204" pitchFamily="34" charset="0"/>
              <a:buChar char="•"/>
            </a:pPr>
            <a:r>
              <a:rPr lang="en-US" sz="3200" dirty="0" smtClean="0">
                <a:solidFill>
                  <a:schemeClr val="bg1"/>
                </a:solidFill>
              </a:rPr>
              <a:t>Feedstock </a:t>
            </a:r>
            <a:r>
              <a:rPr lang="en-US" sz="3200" dirty="0">
                <a:solidFill>
                  <a:schemeClr val="bg1"/>
                </a:solidFill>
              </a:rPr>
              <a:t>(Manure &amp; Crop </a:t>
            </a:r>
            <a:r>
              <a:rPr lang="en-US" sz="3200" dirty="0" smtClean="0">
                <a:solidFill>
                  <a:schemeClr val="bg1"/>
                </a:solidFill>
              </a:rPr>
              <a:t>Waste</a:t>
            </a:r>
            <a:r>
              <a:rPr lang="en-US" sz="3200" dirty="0">
                <a:solidFill>
                  <a:schemeClr val="bg1"/>
                </a:solidFill>
              </a:rPr>
              <a:t>) </a:t>
            </a:r>
          </a:p>
          <a:p>
            <a:pPr marL="457200" lvl="0" indent="-457200">
              <a:lnSpc>
                <a:spcPct val="150000"/>
              </a:lnSpc>
              <a:buFont typeface="Arial" panose="020B0604020202020204" pitchFamily="34" charset="0"/>
              <a:buChar char="•"/>
            </a:pPr>
            <a:r>
              <a:rPr lang="en-US" sz="3200" dirty="0" smtClean="0">
                <a:solidFill>
                  <a:schemeClr val="bg1"/>
                </a:solidFill>
              </a:rPr>
              <a:t>Waste Management (</a:t>
            </a:r>
            <a:r>
              <a:rPr lang="en-US" sz="3200" dirty="0">
                <a:solidFill>
                  <a:schemeClr val="bg1"/>
                </a:solidFill>
              </a:rPr>
              <a:t>Black Water)</a:t>
            </a:r>
          </a:p>
          <a:p>
            <a:pPr marL="457200" lvl="0" indent="-457200">
              <a:lnSpc>
                <a:spcPct val="150000"/>
              </a:lnSpc>
              <a:buFont typeface="Arial" panose="020B0604020202020204" pitchFamily="34" charset="0"/>
              <a:buChar char="•"/>
            </a:pPr>
            <a:r>
              <a:rPr lang="en-US" sz="3200" dirty="0" smtClean="0">
                <a:solidFill>
                  <a:schemeClr val="bg1"/>
                </a:solidFill>
              </a:rPr>
              <a:t>Import Gas from the U.S</a:t>
            </a:r>
            <a:endParaRPr lang="en-US" sz="3200" dirty="0">
              <a:solidFill>
                <a:schemeClr val="bg1"/>
              </a:solidFill>
            </a:endParaRPr>
          </a:p>
          <a:p>
            <a:pPr marL="457200" lvl="0" indent="-457200">
              <a:lnSpc>
                <a:spcPct val="150000"/>
              </a:lnSpc>
              <a:buFont typeface="Arial" panose="020B0604020202020204" pitchFamily="34" charset="0"/>
              <a:buChar char="•"/>
            </a:pPr>
            <a:r>
              <a:rPr lang="en-US" sz="3200" dirty="0" smtClean="0">
                <a:solidFill>
                  <a:schemeClr val="bg1"/>
                </a:solidFill>
              </a:rPr>
              <a:t>Access </a:t>
            </a:r>
            <a:r>
              <a:rPr lang="en-US" sz="3200" dirty="0">
                <a:solidFill>
                  <a:schemeClr val="bg1"/>
                </a:solidFill>
              </a:rPr>
              <a:t>to Electricity and Gas</a:t>
            </a:r>
          </a:p>
          <a:p>
            <a:pPr marL="457200" lvl="0" indent="-457200">
              <a:lnSpc>
                <a:spcPct val="150000"/>
              </a:lnSpc>
              <a:buFont typeface="Arial" panose="020B0604020202020204" pitchFamily="34" charset="0"/>
              <a:buChar char="•"/>
            </a:pPr>
            <a:r>
              <a:rPr lang="en-US" sz="3200" dirty="0" smtClean="0">
                <a:solidFill>
                  <a:schemeClr val="bg1"/>
                </a:solidFill>
              </a:rPr>
              <a:t>Electricity </a:t>
            </a:r>
            <a:r>
              <a:rPr lang="en-US" sz="3200" dirty="0">
                <a:solidFill>
                  <a:schemeClr val="bg1"/>
                </a:solidFill>
              </a:rPr>
              <a:t>Price</a:t>
            </a:r>
          </a:p>
          <a:p>
            <a:pPr marL="457200" lvl="0" indent="-457200">
              <a:lnSpc>
                <a:spcPct val="150000"/>
              </a:lnSpc>
              <a:buFont typeface="Arial" panose="020B0604020202020204" pitchFamily="34" charset="0"/>
              <a:buChar char="•"/>
            </a:pPr>
            <a:r>
              <a:rPr lang="en-US" sz="3200" dirty="0" smtClean="0">
                <a:solidFill>
                  <a:schemeClr val="bg1"/>
                </a:solidFill>
              </a:rPr>
              <a:t>Natural </a:t>
            </a:r>
            <a:r>
              <a:rPr lang="en-US" sz="3200" dirty="0">
                <a:solidFill>
                  <a:schemeClr val="bg1"/>
                </a:solidFill>
              </a:rPr>
              <a:t>Gas </a:t>
            </a:r>
            <a:r>
              <a:rPr lang="en-US" sz="3200" dirty="0" smtClean="0">
                <a:solidFill>
                  <a:schemeClr val="bg1"/>
                </a:solidFill>
              </a:rPr>
              <a:t>Price</a:t>
            </a:r>
            <a:endParaRPr lang="en-US" sz="2000" dirty="0"/>
          </a:p>
        </p:txBody>
      </p:sp>
    </p:spTree>
    <p:extLst>
      <p:ext uri="{BB962C8B-B14F-4D97-AF65-F5344CB8AC3E}">
        <p14:creationId xmlns:p14="http://schemas.microsoft.com/office/powerpoint/2010/main" val="6297917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79475"/>
            <a:ext cx="11334750" cy="1417639"/>
          </a:xfrm>
        </p:spPr>
        <p:txBody>
          <a:bodyPr/>
          <a:lstStyle/>
          <a:p>
            <a:r>
              <a:rPr lang="en-US" dirty="0" smtClean="0"/>
              <a:t>Anaerobic Digestion Overview</a:t>
            </a:r>
            <a:endParaRPr lang="en-US" dirty="0"/>
          </a:p>
        </p:txBody>
      </p:sp>
      <p:sp>
        <p:nvSpPr>
          <p:cNvPr id="5" name="Rounded Rectangle 4"/>
          <p:cNvSpPr/>
          <p:nvPr/>
        </p:nvSpPr>
        <p:spPr>
          <a:xfrm>
            <a:off x="428625" y="3747544"/>
            <a:ext cx="1747792" cy="74814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Bio Waste</a:t>
            </a:r>
            <a:endParaRPr lang="en-US" sz="2400" b="1" dirty="0">
              <a:solidFill>
                <a:schemeClr val="tx1"/>
              </a:solidFill>
            </a:endParaRPr>
          </a:p>
        </p:txBody>
      </p:sp>
      <p:sp>
        <p:nvSpPr>
          <p:cNvPr id="6" name="Can 5"/>
          <p:cNvSpPr/>
          <p:nvPr/>
        </p:nvSpPr>
        <p:spPr>
          <a:xfrm>
            <a:off x="2775358" y="3310271"/>
            <a:ext cx="1977617" cy="1674421"/>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Anaerobic Digestion</a:t>
            </a:r>
            <a:endParaRPr lang="en-US" sz="2400" b="1" dirty="0">
              <a:solidFill>
                <a:schemeClr val="tx1"/>
              </a:solidFill>
            </a:endParaRPr>
          </a:p>
        </p:txBody>
      </p:sp>
      <p:sp>
        <p:nvSpPr>
          <p:cNvPr id="7" name="Rounded Rectangle 6"/>
          <p:cNvSpPr/>
          <p:nvPr/>
        </p:nvSpPr>
        <p:spPr>
          <a:xfrm>
            <a:off x="5309076" y="3747543"/>
            <a:ext cx="1608508" cy="74814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Biogas</a:t>
            </a:r>
            <a:endParaRPr lang="en-US" sz="2400" b="1" dirty="0">
              <a:solidFill>
                <a:schemeClr val="tx1"/>
              </a:solidFill>
            </a:endParaRPr>
          </a:p>
        </p:txBody>
      </p:sp>
      <p:sp>
        <p:nvSpPr>
          <p:cNvPr id="9" name="Rounded Rectangle 8"/>
          <p:cNvSpPr/>
          <p:nvPr/>
        </p:nvSpPr>
        <p:spPr>
          <a:xfrm>
            <a:off x="5309076" y="2497556"/>
            <a:ext cx="1608508" cy="74814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rPr>
              <a:t>Heat</a:t>
            </a:r>
            <a:endParaRPr lang="en-US" sz="2400" b="1" dirty="0">
              <a:solidFill>
                <a:schemeClr val="tx1"/>
              </a:solidFill>
            </a:endParaRPr>
          </a:p>
        </p:txBody>
      </p:sp>
      <p:sp>
        <p:nvSpPr>
          <p:cNvPr id="12" name="Rounded Rectangle 11"/>
          <p:cNvSpPr/>
          <p:nvPr/>
        </p:nvSpPr>
        <p:spPr>
          <a:xfrm>
            <a:off x="2959912" y="5964138"/>
            <a:ext cx="1608508" cy="74814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Fertilizer</a:t>
            </a:r>
            <a:endParaRPr lang="en-US" sz="2400" b="1" dirty="0">
              <a:solidFill>
                <a:schemeClr val="tx1"/>
              </a:solidFill>
            </a:endParaRPr>
          </a:p>
        </p:txBody>
      </p:sp>
      <p:pic>
        <p:nvPicPr>
          <p:cNvPr id="1026" name="Picture 2" descr="C:\Users\11300048\Desktop\poop.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0479" y="2790185"/>
            <a:ext cx="774156" cy="7387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1300048\Desktop\Nature_hay.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7981" y="4775142"/>
            <a:ext cx="1489080" cy="8227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11300048\Desktop\cow_PNG213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0479" y="1848241"/>
            <a:ext cx="1104083" cy="98798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11300048\Desktop\img_Gas-Icon.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11328" y="2209492"/>
            <a:ext cx="1871054" cy="10074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11300048\Desktop\dirt-pil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6275" y="5424517"/>
            <a:ext cx="1847850" cy="1162050"/>
          </a:xfrm>
          <a:prstGeom prst="rect">
            <a:avLst/>
          </a:prstGeom>
          <a:noFill/>
          <a:extLst>
            <a:ext uri="{909E8E84-426E-40dd-AFC4-6F175D3DCCD1}">
              <a14:hiddenFill xmlns:a14="http://schemas.microsoft.com/office/drawing/2010/main">
                <a:solidFill>
                  <a:srgbClr val="FFFFFF"/>
                </a:solidFill>
              </a14:hiddenFill>
            </a:ext>
          </a:extLst>
        </p:spPr>
      </p:pic>
      <p:sp>
        <p:nvSpPr>
          <p:cNvPr id="14" name="Striped Right Arrow 13"/>
          <p:cNvSpPr/>
          <p:nvPr/>
        </p:nvSpPr>
        <p:spPr>
          <a:xfrm>
            <a:off x="2305050" y="3981155"/>
            <a:ext cx="381000" cy="314620"/>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Striped Right Arrow 21"/>
          <p:cNvSpPr/>
          <p:nvPr/>
        </p:nvSpPr>
        <p:spPr>
          <a:xfrm>
            <a:off x="4848225" y="3964304"/>
            <a:ext cx="381000" cy="314620"/>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5" name="Striped Right Arrow 24"/>
          <p:cNvSpPr/>
          <p:nvPr/>
        </p:nvSpPr>
        <p:spPr>
          <a:xfrm rot="5400000">
            <a:off x="3423716" y="5369640"/>
            <a:ext cx="680900" cy="314620"/>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6" name="Striped Right Arrow 25"/>
          <p:cNvSpPr/>
          <p:nvPr/>
        </p:nvSpPr>
        <p:spPr>
          <a:xfrm rot="16200000">
            <a:off x="5875204" y="3353943"/>
            <a:ext cx="381000" cy="314620"/>
          </a:xfrm>
          <a:prstGeom prst="strip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nvGrpSpPr>
          <p:cNvPr id="15" name="Group 14"/>
          <p:cNvGrpSpPr/>
          <p:nvPr/>
        </p:nvGrpSpPr>
        <p:grpSpPr>
          <a:xfrm>
            <a:off x="5309076" y="3147798"/>
            <a:ext cx="6574656" cy="2624411"/>
            <a:chOff x="5309076" y="3147798"/>
            <a:chExt cx="6574656" cy="2624411"/>
          </a:xfrm>
        </p:grpSpPr>
        <p:sp>
          <p:nvSpPr>
            <p:cNvPr id="8" name="Rounded Rectangle 7"/>
            <p:cNvSpPr/>
            <p:nvPr/>
          </p:nvSpPr>
          <p:spPr>
            <a:xfrm>
              <a:off x="7490298" y="3747542"/>
              <a:ext cx="936387" cy="7481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chemeClr val="tx1"/>
                  </a:solidFill>
                </a:rPr>
                <a:t>CHP</a:t>
              </a:r>
              <a:endParaRPr lang="en-US" sz="2400" b="1" dirty="0">
                <a:solidFill>
                  <a:schemeClr val="tx1"/>
                </a:solidFill>
              </a:endParaRPr>
            </a:p>
          </p:txBody>
        </p:sp>
        <p:sp>
          <p:nvSpPr>
            <p:cNvPr id="10" name="Rounded Rectangle 9"/>
            <p:cNvSpPr/>
            <p:nvPr/>
          </p:nvSpPr>
          <p:spPr>
            <a:xfrm>
              <a:off x="5309076" y="4967131"/>
              <a:ext cx="1608508" cy="74814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rPr>
                <a:t>Bio Fuel</a:t>
              </a:r>
              <a:endParaRPr lang="en-US" sz="2400" b="1" dirty="0">
                <a:solidFill>
                  <a:schemeClr val="tx1"/>
                </a:solidFill>
              </a:endParaRPr>
            </a:p>
          </p:txBody>
        </p:sp>
        <p:sp>
          <p:nvSpPr>
            <p:cNvPr id="11" name="Rounded Rectangle 10"/>
            <p:cNvSpPr/>
            <p:nvPr/>
          </p:nvSpPr>
          <p:spPr>
            <a:xfrm>
              <a:off x="9047280" y="3747544"/>
              <a:ext cx="1679337" cy="74814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rPr>
                <a:t>Electricity</a:t>
              </a:r>
              <a:endParaRPr lang="en-US" sz="2400" b="1" dirty="0">
                <a:solidFill>
                  <a:schemeClr val="tx1"/>
                </a:solidFill>
              </a:endParaRPr>
            </a:p>
          </p:txBody>
        </p:sp>
        <p:pic>
          <p:nvPicPr>
            <p:cNvPr id="1030" name="Picture 6" descr="C:\Users\11300048\Desktop\-bulb-light-lamp-electric-electric-bulb-electricity-1.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659738" y="3147798"/>
              <a:ext cx="1223994" cy="166671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11300048\Desktop\GasNGVlink.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982183" y="5076825"/>
              <a:ext cx="1809536" cy="695384"/>
            </a:xfrm>
            <a:prstGeom prst="rect">
              <a:avLst/>
            </a:prstGeom>
            <a:noFill/>
            <a:extLst>
              <a:ext uri="{909E8E84-426E-40dd-AFC4-6F175D3DCCD1}">
                <a14:hiddenFill xmlns:a14="http://schemas.microsoft.com/office/drawing/2010/main">
                  <a:solidFill>
                    <a:srgbClr val="FFFFFF"/>
                  </a:solidFill>
                </a14:hiddenFill>
              </a:ext>
            </a:extLst>
          </p:spPr>
        </p:pic>
        <p:sp>
          <p:nvSpPr>
            <p:cNvPr id="23" name="Striped Right Arrow 22"/>
            <p:cNvSpPr/>
            <p:nvPr/>
          </p:nvSpPr>
          <p:spPr>
            <a:xfrm>
              <a:off x="6982183" y="3949360"/>
              <a:ext cx="381000" cy="314620"/>
            </a:xfrm>
            <a:prstGeom prst="strip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Striped Right Arrow 23"/>
            <p:cNvSpPr/>
            <p:nvPr/>
          </p:nvSpPr>
          <p:spPr>
            <a:xfrm>
              <a:off x="8563690" y="3949360"/>
              <a:ext cx="381000" cy="314620"/>
            </a:xfrm>
            <a:prstGeom prst="strip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7" name="Striped Right Arrow 26"/>
            <p:cNvSpPr/>
            <p:nvPr/>
          </p:nvSpPr>
          <p:spPr>
            <a:xfrm rot="5400000">
              <a:off x="5922830" y="4617832"/>
              <a:ext cx="381000" cy="314620"/>
            </a:xfrm>
            <a:prstGeom prst="strip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9532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11300048\Desktop\Building a biogas plant.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489" t="-226" r="4281" b="4917"/>
          <a:stretch/>
        </p:blipFill>
        <p:spPr bwMode="auto">
          <a:xfrm>
            <a:off x="268898" y="2012540"/>
            <a:ext cx="5219695" cy="401955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11300048\Desktop\IMG_695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95187" y="2012538"/>
            <a:ext cx="5270501" cy="3952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Fixed Dome Anaerobic Digestion</a:t>
            </a:r>
            <a:endParaRPr lang="en-US" dirty="0"/>
          </a:p>
        </p:txBody>
      </p:sp>
      <p:sp>
        <p:nvSpPr>
          <p:cNvPr id="5" name="TextBox 4"/>
          <p:cNvSpPr txBox="1"/>
          <p:nvPr/>
        </p:nvSpPr>
        <p:spPr>
          <a:xfrm>
            <a:off x="8352692" y="1821714"/>
            <a:ext cx="3692769" cy="4401205"/>
          </a:xfrm>
          <a:prstGeom prst="rect">
            <a:avLst/>
          </a:prstGeom>
          <a:noFill/>
        </p:spPr>
        <p:txBody>
          <a:bodyPr wrap="square" rtlCol="0">
            <a:spAutoFit/>
          </a:bodyPr>
          <a:lstStyle/>
          <a:p>
            <a:r>
              <a:rPr lang="en-US" sz="3200" b="1" dirty="0" smtClean="0">
                <a:solidFill>
                  <a:schemeClr val="accent1"/>
                </a:solidFill>
              </a:rPr>
              <a:t>Pros</a:t>
            </a:r>
          </a:p>
          <a:p>
            <a:pPr marL="285750" indent="-285750">
              <a:buFont typeface="Arial" panose="020B0604020202020204" pitchFamily="34" charset="0"/>
              <a:buChar char="•"/>
            </a:pPr>
            <a:r>
              <a:rPr lang="en-US" sz="2000" dirty="0"/>
              <a:t>Low cost</a:t>
            </a:r>
          </a:p>
          <a:p>
            <a:pPr marL="285750" indent="-285750">
              <a:buFont typeface="Arial" panose="020B0604020202020204" pitchFamily="34" charset="0"/>
              <a:buChar char="•"/>
            </a:pPr>
            <a:r>
              <a:rPr lang="en-US" sz="2000" dirty="0"/>
              <a:t>No moving parts, long life</a:t>
            </a:r>
          </a:p>
          <a:p>
            <a:pPr marL="285750" indent="-285750">
              <a:buFont typeface="Arial" panose="020B0604020202020204" pitchFamily="34" charset="0"/>
              <a:buChar char="•"/>
            </a:pPr>
            <a:r>
              <a:rPr lang="en-US" sz="2000" dirty="0"/>
              <a:t>No rusting parts</a:t>
            </a:r>
          </a:p>
          <a:p>
            <a:pPr marL="285750" indent="-285750">
              <a:buFont typeface="Arial" panose="020B0604020202020204" pitchFamily="34" charset="0"/>
              <a:buChar char="•"/>
            </a:pPr>
            <a:r>
              <a:rPr lang="en-US" sz="2000" dirty="0"/>
              <a:t>Underground construction</a:t>
            </a:r>
          </a:p>
          <a:p>
            <a:pPr marL="285750" indent="-285750">
              <a:buFont typeface="Arial" panose="020B0604020202020204" pitchFamily="34" charset="0"/>
              <a:buChar char="•"/>
            </a:pPr>
            <a:r>
              <a:rPr lang="en-US" sz="2000" dirty="0"/>
              <a:t>Local </a:t>
            </a:r>
            <a:r>
              <a:rPr lang="en-US" sz="2000" dirty="0" smtClean="0"/>
              <a:t>employment</a:t>
            </a:r>
          </a:p>
          <a:p>
            <a:endParaRPr lang="en-US" sz="2000" dirty="0"/>
          </a:p>
          <a:p>
            <a:r>
              <a:rPr lang="en-US" sz="2800" b="1" dirty="0" smtClean="0">
                <a:solidFill>
                  <a:schemeClr val="accent1"/>
                </a:solidFill>
              </a:rPr>
              <a:t>Cons</a:t>
            </a:r>
          </a:p>
          <a:p>
            <a:pPr marL="285750" indent="-285750">
              <a:buFont typeface="Arial" panose="020B0604020202020204" pitchFamily="34" charset="0"/>
              <a:buChar char="•"/>
            </a:pPr>
            <a:r>
              <a:rPr lang="en-US" sz="2000" dirty="0"/>
              <a:t>May become porous or crack</a:t>
            </a:r>
          </a:p>
          <a:p>
            <a:pPr marL="285750" indent="-285750">
              <a:buFont typeface="Arial" panose="020B0604020202020204" pitchFamily="34" charset="0"/>
              <a:buChar char="•"/>
            </a:pPr>
            <a:r>
              <a:rPr lang="en-US" sz="2000" dirty="0"/>
              <a:t>Biogas pressure fluctuates</a:t>
            </a:r>
          </a:p>
          <a:p>
            <a:pPr marL="285750" indent="-285750">
              <a:buFont typeface="Arial" panose="020B0604020202020204" pitchFamily="34" charset="0"/>
              <a:buChar char="•"/>
            </a:pPr>
            <a:r>
              <a:rPr lang="en-US" sz="2000" dirty="0"/>
              <a:t>Cooler than ideal </a:t>
            </a:r>
            <a:r>
              <a:rPr lang="en-US" sz="2000" dirty="0" smtClean="0"/>
              <a:t>temperature</a:t>
            </a:r>
            <a:endParaRPr lang="en-US" sz="3200" b="1" dirty="0">
              <a:solidFill>
                <a:schemeClr val="accent1"/>
              </a:solidFill>
            </a:endParaRPr>
          </a:p>
        </p:txBody>
      </p:sp>
      <p:pic>
        <p:nvPicPr>
          <p:cNvPr id="2052" name="Picture 4" descr="C:\Users\11300048\Desktop\biogas_vietnam_construction_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19975" y="2012540"/>
            <a:ext cx="5359405" cy="40195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57269" y="2057360"/>
            <a:ext cx="7310804" cy="3687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C:\Users\11300048\Desktop\IMG_6954.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872336" y="2012540"/>
            <a:ext cx="5359405" cy="401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712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1000"/>
                                  </p:stCondLst>
                                  <p:childTnLst>
                                    <p:set>
                                      <p:cBhvr>
                                        <p:cTn id="18" dur="1" fill="hold">
                                          <p:stCondLst>
                                            <p:cond delay="0"/>
                                          </p:stCondLst>
                                        </p:cTn>
                                        <p:tgtEl>
                                          <p:spTgt spid="2052"/>
                                        </p:tgtEl>
                                        <p:attrNameLst>
                                          <p:attrName>style.visibility</p:attrName>
                                        </p:attrNameLst>
                                      </p:cBhvr>
                                      <p:to>
                                        <p:strVal val="visible"/>
                                      </p:to>
                                    </p:set>
                                  </p:childTnLst>
                                </p:cTn>
                              </p:par>
                              <p:par>
                                <p:cTn id="19" presetID="1" presetClass="exit" presetSubtype="0" fill="hold" nodeType="withEffect">
                                  <p:stCondLst>
                                    <p:cond delay="1000"/>
                                  </p:stCondLst>
                                  <p:childTnLst>
                                    <p:set>
                                      <p:cBhvr>
                                        <p:cTn id="20" dur="1" fill="hold">
                                          <p:stCondLst>
                                            <p:cond delay="0"/>
                                          </p:stCondLst>
                                        </p:cTn>
                                        <p:tgtEl>
                                          <p:spTgt spid="205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1000"/>
                                  </p:stCondLst>
                                  <p:childTnLst>
                                    <p:set>
                                      <p:cBhvr>
                                        <p:cTn id="24" dur="1" fill="hold">
                                          <p:stCondLst>
                                            <p:cond delay="0"/>
                                          </p:stCondLst>
                                        </p:cTn>
                                        <p:tgtEl>
                                          <p:spTgt spid="2054"/>
                                        </p:tgtEl>
                                        <p:attrNameLst>
                                          <p:attrName>style.visibility</p:attrName>
                                        </p:attrNameLst>
                                      </p:cBhvr>
                                      <p:to>
                                        <p:strVal val="visible"/>
                                      </p:to>
                                    </p:set>
                                  </p:childTnLst>
                                </p:cTn>
                              </p:par>
                              <p:par>
                                <p:cTn id="25" presetID="1" presetClass="exit" presetSubtype="0" fill="hold" nodeType="withEffect">
                                  <p:stCondLst>
                                    <p:cond delay="1000"/>
                                  </p:stCondLst>
                                  <p:childTnLst>
                                    <p:set>
                                      <p:cBhvr>
                                        <p:cTn id="26" dur="1" fill="hold">
                                          <p:stCondLst>
                                            <p:cond delay="0"/>
                                          </p:stCondLst>
                                        </p:cTn>
                                        <p:tgtEl>
                                          <p:spTgt spid="205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0"/>
                                          </p:stCondLst>
                                        </p:cTn>
                                        <p:tgtEl>
                                          <p:spTgt spid="2055"/>
                                        </p:tgtEl>
                                        <p:attrNameLst>
                                          <p:attrName>style.visibility</p:attrName>
                                        </p:attrNameLst>
                                      </p:cBhvr>
                                      <p:to>
                                        <p:strVal val="visible"/>
                                      </p:to>
                                    </p:set>
                                  </p:childTnLst>
                                </p:cTn>
                              </p:par>
                              <p:par>
                                <p:cTn id="31" presetID="1" presetClass="exit" presetSubtype="0" fill="hold" nodeType="withEffect">
                                  <p:stCondLst>
                                    <p:cond delay="1000"/>
                                  </p:stCondLst>
                                  <p:childTnLst>
                                    <p:set>
                                      <p:cBhvr>
                                        <p:cTn id="32" dur="1" fill="hold">
                                          <p:stCondLst>
                                            <p:cond delay="0"/>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Benefits</a:t>
            </a:r>
            <a:endParaRPr lang="en-US" dirty="0"/>
          </a:p>
        </p:txBody>
      </p:sp>
      <p:grpSp>
        <p:nvGrpSpPr>
          <p:cNvPr id="13" name="Group 12"/>
          <p:cNvGrpSpPr/>
          <p:nvPr/>
        </p:nvGrpSpPr>
        <p:grpSpPr>
          <a:xfrm>
            <a:off x="4120762" y="1804536"/>
            <a:ext cx="7728338" cy="4901064"/>
            <a:chOff x="269093" y="1804536"/>
            <a:chExt cx="7728338" cy="4901064"/>
          </a:xfrm>
        </p:grpSpPr>
        <p:graphicFrame>
          <p:nvGraphicFramePr>
            <p:cNvPr id="8" name="Diagram 7"/>
            <p:cNvGraphicFramePr/>
            <p:nvPr>
              <p:extLst>
                <p:ext uri="{D42A27DB-BD31-4B8C-83A1-F6EECF244321}">
                  <p14:modId xmlns:p14="http://schemas.microsoft.com/office/powerpoint/2010/main" val="2598167562"/>
                </p:ext>
              </p:extLst>
            </p:nvPr>
          </p:nvGraphicFramePr>
          <p:xfrm>
            <a:off x="269095" y="1804536"/>
            <a:ext cx="7728336" cy="3062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269093" y="4962525"/>
              <a:ext cx="7728336" cy="8096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400" dirty="0" smtClean="0"/>
                <a:t>Improvement of  Air, Water Quality</a:t>
              </a:r>
              <a:endParaRPr lang="en-US" sz="2400" dirty="0"/>
            </a:p>
          </p:txBody>
        </p:sp>
        <p:sp>
          <p:nvSpPr>
            <p:cNvPr id="11" name="Rounded Rectangle 10"/>
            <p:cNvSpPr/>
            <p:nvPr/>
          </p:nvSpPr>
          <p:spPr>
            <a:xfrm>
              <a:off x="269095" y="5895975"/>
              <a:ext cx="7728336" cy="8096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400" dirty="0" smtClean="0"/>
                <a:t>Reduction of Deforestation and Degradation</a:t>
              </a:r>
              <a:endParaRPr lang="en-US" sz="2400" dirty="0"/>
            </a:p>
          </p:txBody>
        </p:sp>
      </p:grpSp>
      <p:grpSp>
        <p:nvGrpSpPr>
          <p:cNvPr id="10" name="Group 9"/>
          <p:cNvGrpSpPr/>
          <p:nvPr/>
        </p:nvGrpSpPr>
        <p:grpSpPr>
          <a:xfrm>
            <a:off x="0" y="1804536"/>
            <a:ext cx="3743324" cy="4804028"/>
            <a:chOff x="8255811" y="1804536"/>
            <a:chExt cx="3743324" cy="4804028"/>
          </a:xfrm>
        </p:grpSpPr>
        <p:pic>
          <p:nvPicPr>
            <p:cNvPr id="5" name="Picture 3" descr="C:\Users\11300048\Desktop\081117fg.jpg"/>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r="4945"/>
            <a:stretch/>
          </p:blipFill>
          <p:spPr bwMode="auto">
            <a:xfrm>
              <a:off x="8338087" y="4038600"/>
              <a:ext cx="359092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descr="C:\Users\11300048\Desktop\FAO Energy global context.bmp"/>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1309" t="10273" b="3051"/>
            <a:stretch/>
          </p:blipFill>
          <p:spPr bwMode="auto">
            <a:xfrm>
              <a:off x="8290461" y="1804536"/>
              <a:ext cx="3686175" cy="2133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255811" y="6300787"/>
              <a:ext cx="3743324" cy="307777"/>
            </a:xfrm>
            <a:prstGeom prst="rect">
              <a:avLst/>
            </a:prstGeom>
            <a:noFill/>
          </p:spPr>
          <p:txBody>
            <a:bodyPr wrap="square" rtlCol="0">
              <a:spAutoFit/>
            </a:bodyPr>
            <a:lstStyle/>
            <a:p>
              <a:r>
                <a:rPr lang="en-US" sz="1400" i="1" dirty="0">
                  <a:solidFill>
                    <a:schemeClr val="bg1"/>
                  </a:solidFill>
                </a:rPr>
                <a:t>Source: Biogas Support </a:t>
              </a:r>
              <a:r>
                <a:rPr lang="en-US" sz="1400" i="1" dirty="0" err="1">
                  <a:solidFill>
                    <a:schemeClr val="bg1"/>
                  </a:solidFill>
                </a:rPr>
                <a:t>Programme</a:t>
              </a:r>
              <a:r>
                <a:rPr lang="en-US" sz="1400" i="1" dirty="0">
                  <a:solidFill>
                    <a:schemeClr val="bg1"/>
                  </a:solidFill>
                </a:rPr>
                <a:t> (BSP) </a:t>
              </a:r>
              <a:r>
                <a:rPr lang="en-US" sz="1400" i="1" dirty="0" smtClean="0">
                  <a:solidFill>
                    <a:schemeClr val="bg1"/>
                  </a:solidFill>
                </a:rPr>
                <a:t>Nepal</a:t>
              </a:r>
              <a:endParaRPr lang="en-US" sz="1400" i="1" dirty="0">
                <a:solidFill>
                  <a:schemeClr val="bg1"/>
                </a:solidFill>
              </a:endParaRPr>
            </a:p>
          </p:txBody>
        </p:sp>
      </p:grpSp>
      <p:grpSp>
        <p:nvGrpSpPr>
          <p:cNvPr id="20" name="Group 19"/>
          <p:cNvGrpSpPr/>
          <p:nvPr/>
        </p:nvGrpSpPr>
        <p:grpSpPr>
          <a:xfrm>
            <a:off x="1019976" y="2705539"/>
            <a:ext cx="2676525" cy="2161737"/>
            <a:chOff x="302436" y="2464199"/>
            <a:chExt cx="2676525" cy="2161737"/>
          </a:xfrm>
        </p:grpSpPr>
        <p:grpSp>
          <p:nvGrpSpPr>
            <p:cNvPr id="21" name="Group 20"/>
            <p:cNvGrpSpPr/>
            <p:nvPr/>
          </p:nvGrpSpPr>
          <p:grpSpPr>
            <a:xfrm>
              <a:off x="302436" y="3419802"/>
              <a:ext cx="2676525" cy="1206134"/>
              <a:chOff x="115903" y="3419802"/>
              <a:chExt cx="2676525" cy="1206134"/>
            </a:xfrm>
          </p:grpSpPr>
          <p:grpSp>
            <p:nvGrpSpPr>
              <p:cNvPr id="24" name="Group 23"/>
              <p:cNvGrpSpPr/>
              <p:nvPr/>
            </p:nvGrpSpPr>
            <p:grpSpPr>
              <a:xfrm>
                <a:off x="115903" y="3419802"/>
                <a:ext cx="1590677" cy="1114425"/>
                <a:chOff x="181777" y="3695699"/>
                <a:chExt cx="1590677" cy="1114425"/>
              </a:xfrm>
            </p:grpSpPr>
            <p:sp>
              <p:nvSpPr>
                <p:cNvPr id="26" name="Flowchart: Delay 25"/>
                <p:cNvSpPr/>
                <p:nvPr/>
              </p:nvSpPr>
              <p:spPr>
                <a:xfrm rot="16200000">
                  <a:off x="419903" y="3457573"/>
                  <a:ext cx="1114425" cy="1590677"/>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477051" y="4086225"/>
                  <a:ext cx="1085850" cy="523220"/>
                </a:xfrm>
                <a:prstGeom prst="rect">
                  <a:avLst/>
                </a:prstGeom>
                <a:noFill/>
              </p:spPr>
              <p:txBody>
                <a:bodyPr wrap="square" rtlCol="0">
                  <a:spAutoFit/>
                </a:bodyPr>
                <a:lstStyle/>
                <a:p>
                  <a:r>
                    <a:rPr lang="en-US" sz="2800" b="1" dirty="0" smtClean="0"/>
                    <a:t>1 AD</a:t>
                  </a:r>
                  <a:endParaRPr lang="en-US" sz="2800" b="1" dirty="0"/>
                </a:p>
              </p:txBody>
            </p:sp>
          </p:grpSp>
          <p:sp>
            <p:nvSpPr>
              <p:cNvPr id="25" name="TextBox 24"/>
              <p:cNvSpPr txBox="1"/>
              <p:nvPr/>
            </p:nvSpPr>
            <p:spPr>
              <a:xfrm>
                <a:off x="1706578" y="3517940"/>
                <a:ext cx="1085850" cy="1107996"/>
              </a:xfrm>
              <a:prstGeom prst="rect">
                <a:avLst/>
              </a:prstGeom>
              <a:noFill/>
            </p:spPr>
            <p:txBody>
              <a:bodyPr wrap="square" rtlCol="0">
                <a:spAutoFit/>
              </a:bodyPr>
              <a:lstStyle/>
              <a:p>
                <a:pPr algn="ctr"/>
                <a:r>
                  <a:rPr lang="en-US" sz="6600" b="1" dirty="0" smtClean="0">
                    <a:solidFill>
                      <a:schemeClr val="bg1"/>
                    </a:solidFill>
                  </a:rPr>
                  <a:t>=</a:t>
                </a:r>
                <a:endParaRPr lang="en-US" sz="6600" b="1" dirty="0">
                  <a:solidFill>
                    <a:schemeClr val="bg1"/>
                  </a:solidFill>
                </a:endParaRPr>
              </a:p>
            </p:txBody>
          </p:sp>
        </p:grpSp>
        <p:pic>
          <p:nvPicPr>
            <p:cNvPr id="22" name="Picture 5" descr="C:\Users\11300048\Desktop\img_Gas-Icon.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30010" y="2464199"/>
              <a:ext cx="935527" cy="50374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a:stCxn id="26" idx="3"/>
              <a:endCxn id="22" idx="2"/>
            </p:cNvCxnSpPr>
            <p:nvPr/>
          </p:nvCxnSpPr>
          <p:spPr>
            <a:xfrm flipH="1" flipV="1">
              <a:off x="1097774" y="2967945"/>
              <a:ext cx="1" cy="451857"/>
            </a:xfrm>
            <a:prstGeom prst="line">
              <a:avLst/>
            </a:prstGeom>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40097153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Benefits</a:t>
            </a:r>
            <a:endParaRPr lang="en-US" dirty="0"/>
          </a:p>
        </p:txBody>
      </p:sp>
      <p:graphicFrame>
        <p:nvGraphicFramePr>
          <p:cNvPr id="4" name="Diagram 3"/>
          <p:cNvGraphicFramePr/>
          <p:nvPr>
            <p:extLst>
              <p:ext uri="{D42A27DB-BD31-4B8C-83A1-F6EECF244321}">
                <p14:modId xmlns:p14="http://schemas.microsoft.com/office/powerpoint/2010/main" val="2158409445"/>
              </p:ext>
            </p:extLst>
          </p:nvPr>
        </p:nvGraphicFramePr>
        <p:xfrm>
          <a:off x="2933700" y="1880347"/>
          <a:ext cx="9010650" cy="266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2436" y="6430862"/>
            <a:ext cx="3743324" cy="307777"/>
          </a:xfrm>
          <a:prstGeom prst="rect">
            <a:avLst/>
          </a:prstGeom>
          <a:noFill/>
        </p:spPr>
        <p:txBody>
          <a:bodyPr wrap="square" rtlCol="0">
            <a:spAutoFit/>
          </a:bodyPr>
          <a:lstStyle/>
          <a:p>
            <a:r>
              <a:rPr lang="en-US" sz="1400" i="1" dirty="0">
                <a:solidFill>
                  <a:schemeClr val="bg1"/>
                </a:solidFill>
              </a:rPr>
              <a:t>Source: Biogas Support </a:t>
            </a:r>
            <a:r>
              <a:rPr lang="en-US" sz="1400" i="1" dirty="0" err="1">
                <a:solidFill>
                  <a:schemeClr val="bg1"/>
                </a:solidFill>
              </a:rPr>
              <a:t>Programme</a:t>
            </a:r>
            <a:r>
              <a:rPr lang="en-US" sz="1400" i="1" dirty="0">
                <a:solidFill>
                  <a:schemeClr val="bg1"/>
                </a:solidFill>
              </a:rPr>
              <a:t> (BSP) </a:t>
            </a:r>
            <a:r>
              <a:rPr lang="en-US" sz="1400" i="1" dirty="0" smtClean="0">
                <a:solidFill>
                  <a:schemeClr val="bg1"/>
                </a:solidFill>
              </a:rPr>
              <a:t>Nepal</a:t>
            </a:r>
            <a:endParaRPr lang="en-US" sz="1400" i="1" dirty="0">
              <a:solidFill>
                <a:schemeClr val="bg1"/>
              </a:solidFill>
            </a:endParaRPr>
          </a:p>
        </p:txBody>
      </p:sp>
      <p:sp>
        <p:nvSpPr>
          <p:cNvPr id="7" name="Rounded Rectangle 6"/>
          <p:cNvSpPr/>
          <p:nvPr/>
        </p:nvSpPr>
        <p:spPr>
          <a:xfrm>
            <a:off x="2933700" y="5644208"/>
            <a:ext cx="9010650" cy="8096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400" dirty="0" smtClean="0"/>
              <a:t>Creation of Employment and Economic Activities</a:t>
            </a:r>
            <a:endParaRPr lang="en-US" sz="2400" dirty="0"/>
          </a:p>
        </p:txBody>
      </p:sp>
      <p:grpSp>
        <p:nvGrpSpPr>
          <p:cNvPr id="19" name="Group 18"/>
          <p:cNvGrpSpPr/>
          <p:nvPr/>
        </p:nvGrpSpPr>
        <p:grpSpPr>
          <a:xfrm>
            <a:off x="302436" y="2678411"/>
            <a:ext cx="2676525" cy="2161737"/>
            <a:chOff x="302436" y="2464199"/>
            <a:chExt cx="2676525" cy="2161737"/>
          </a:xfrm>
        </p:grpSpPr>
        <p:grpSp>
          <p:nvGrpSpPr>
            <p:cNvPr id="20" name="Group 19"/>
            <p:cNvGrpSpPr/>
            <p:nvPr/>
          </p:nvGrpSpPr>
          <p:grpSpPr>
            <a:xfrm>
              <a:off x="302436" y="3419802"/>
              <a:ext cx="2676525" cy="1206134"/>
              <a:chOff x="115903" y="3419802"/>
              <a:chExt cx="2676525" cy="1206134"/>
            </a:xfrm>
          </p:grpSpPr>
          <p:grpSp>
            <p:nvGrpSpPr>
              <p:cNvPr id="23" name="Group 22"/>
              <p:cNvGrpSpPr/>
              <p:nvPr/>
            </p:nvGrpSpPr>
            <p:grpSpPr>
              <a:xfrm>
                <a:off x="115903" y="3419802"/>
                <a:ext cx="1590677" cy="1114425"/>
                <a:chOff x="181777" y="3695699"/>
                <a:chExt cx="1590677" cy="1114425"/>
              </a:xfrm>
            </p:grpSpPr>
            <p:sp>
              <p:nvSpPr>
                <p:cNvPr id="25" name="Flowchart: Delay 24"/>
                <p:cNvSpPr/>
                <p:nvPr/>
              </p:nvSpPr>
              <p:spPr>
                <a:xfrm rot="16200000">
                  <a:off x="419903" y="3457573"/>
                  <a:ext cx="1114425" cy="1590677"/>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477051" y="4086225"/>
                  <a:ext cx="1085850" cy="523220"/>
                </a:xfrm>
                <a:prstGeom prst="rect">
                  <a:avLst/>
                </a:prstGeom>
                <a:noFill/>
              </p:spPr>
              <p:txBody>
                <a:bodyPr wrap="square" rtlCol="0">
                  <a:spAutoFit/>
                </a:bodyPr>
                <a:lstStyle/>
                <a:p>
                  <a:r>
                    <a:rPr lang="en-US" sz="2800" b="1" dirty="0" smtClean="0"/>
                    <a:t>1 AD</a:t>
                  </a:r>
                  <a:endParaRPr lang="en-US" sz="2800" b="1" dirty="0"/>
                </a:p>
              </p:txBody>
            </p:sp>
          </p:grpSp>
          <p:sp>
            <p:nvSpPr>
              <p:cNvPr id="24" name="TextBox 23"/>
              <p:cNvSpPr txBox="1"/>
              <p:nvPr/>
            </p:nvSpPr>
            <p:spPr>
              <a:xfrm>
                <a:off x="1706578" y="3517940"/>
                <a:ext cx="1085850" cy="1107996"/>
              </a:xfrm>
              <a:prstGeom prst="rect">
                <a:avLst/>
              </a:prstGeom>
              <a:noFill/>
            </p:spPr>
            <p:txBody>
              <a:bodyPr wrap="square" rtlCol="0">
                <a:spAutoFit/>
              </a:bodyPr>
              <a:lstStyle/>
              <a:p>
                <a:pPr algn="ctr"/>
                <a:r>
                  <a:rPr lang="en-US" sz="6600" b="1" dirty="0" smtClean="0">
                    <a:solidFill>
                      <a:schemeClr val="bg1"/>
                    </a:solidFill>
                  </a:rPr>
                  <a:t>=</a:t>
                </a:r>
                <a:endParaRPr lang="en-US" sz="6600" b="1" dirty="0">
                  <a:solidFill>
                    <a:schemeClr val="bg1"/>
                  </a:solidFill>
                </a:endParaRPr>
              </a:p>
            </p:txBody>
          </p:sp>
        </p:grpSp>
        <p:pic>
          <p:nvPicPr>
            <p:cNvPr id="21" name="Picture 5" descr="C:\Users\11300048\Desktop\img_Gas-Icon.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30010" y="2464199"/>
              <a:ext cx="935527" cy="50374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a:stCxn id="25" idx="3"/>
              <a:endCxn id="21" idx="2"/>
            </p:cNvCxnSpPr>
            <p:nvPr/>
          </p:nvCxnSpPr>
          <p:spPr>
            <a:xfrm flipH="1" flipV="1">
              <a:off x="1097774" y="2967945"/>
              <a:ext cx="1" cy="451857"/>
            </a:xfrm>
            <a:prstGeom prst="line">
              <a:avLst/>
            </a:prstGeom>
          </p:spPr>
          <p:style>
            <a:lnRef idx="2">
              <a:schemeClr val="accent3"/>
            </a:lnRef>
            <a:fillRef idx="0">
              <a:schemeClr val="accent3"/>
            </a:fillRef>
            <a:effectRef idx="1">
              <a:schemeClr val="accent3"/>
            </a:effectRef>
            <a:fontRef idx="minor">
              <a:schemeClr val="tx1"/>
            </a:fontRef>
          </p:style>
        </p:cxnSp>
      </p:grpSp>
      <p:sp>
        <p:nvSpPr>
          <p:cNvPr id="27" name="Rounded Rectangle 26"/>
          <p:cNvSpPr/>
          <p:nvPr/>
        </p:nvSpPr>
        <p:spPr>
          <a:xfrm>
            <a:off x="2978961" y="4707164"/>
            <a:ext cx="9010650" cy="8096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400" dirty="0" smtClean="0"/>
              <a:t>Energy Independent Households</a:t>
            </a:r>
            <a:endParaRPr lang="en-US" sz="2400" dirty="0"/>
          </a:p>
        </p:txBody>
      </p:sp>
    </p:spTree>
    <p:extLst>
      <p:ext uri="{BB962C8B-B14F-4D97-AF65-F5344CB8AC3E}">
        <p14:creationId xmlns:p14="http://schemas.microsoft.com/office/powerpoint/2010/main" val="5246248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Economic Benefits</a:t>
            </a:r>
            <a:endParaRPr lang="en-US" dirty="0"/>
          </a:p>
        </p:txBody>
      </p:sp>
      <p:sp>
        <p:nvSpPr>
          <p:cNvPr id="2" name="TextBox 1"/>
          <p:cNvSpPr txBox="1"/>
          <p:nvPr/>
        </p:nvSpPr>
        <p:spPr>
          <a:xfrm>
            <a:off x="302435" y="6365165"/>
            <a:ext cx="4714875" cy="307777"/>
          </a:xfrm>
          <a:prstGeom prst="rect">
            <a:avLst/>
          </a:prstGeom>
          <a:noFill/>
        </p:spPr>
        <p:txBody>
          <a:bodyPr wrap="square" rtlCol="0">
            <a:spAutoFit/>
          </a:bodyPr>
          <a:lstStyle/>
          <a:p>
            <a:r>
              <a:rPr lang="en-US" sz="1400" i="1" dirty="0" smtClean="0">
                <a:solidFill>
                  <a:schemeClr val="bg1"/>
                </a:solidFill>
              </a:rPr>
              <a:t>Source: Vietnam Biogas </a:t>
            </a:r>
            <a:r>
              <a:rPr lang="en-US" sz="1400" i="1" dirty="0" err="1" smtClean="0">
                <a:solidFill>
                  <a:schemeClr val="bg1"/>
                </a:solidFill>
              </a:rPr>
              <a:t>Programme</a:t>
            </a:r>
            <a:endParaRPr lang="en-US" sz="1400" i="1" dirty="0">
              <a:solidFill>
                <a:schemeClr val="bg1"/>
              </a:solidFill>
            </a:endParaRPr>
          </a:p>
        </p:txBody>
      </p:sp>
      <p:graphicFrame>
        <p:nvGraphicFramePr>
          <p:cNvPr id="10" name="Diagram 9"/>
          <p:cNvGraphicFramePr/>
          <p:nvPr>
            <p:extLst>
              <p:ext uri="{D42A27DB-BD31-4B8C-83A1-F6EECF244321}">
                <p14:modId xmlns:p14="http://schemas.microsoft.com/office/powerpoint/2010/main" val="1225966423"/>
              </p:ext>
            </p:extLst>
          </p:nvPr>
        </p:nvGraphicFramePr>
        <p:xfrm>
          <a:off x="3639910" y="2061029"/>
          <a:ext cx="8160204" cy="3944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p:cNvGrpSpPr/>
          <p:nvPr/>
        </p:nvGrpSpPr>
        <p:grpSpPr>
          <a:xfrm>
            <a:off x="302436" y="2678411"/>
            <a:ext cx="2676525" cy="2161737"/>
            <a:chOff x="302436" y="2464199"/>
            <a:chExt cx="2676525" cy="2161737"/>
          </a:xfrm>
        </p:grpSpPr>
        <p:grpSp>
          <p:nvGrpSpPr>
            <p:cNvPr id="13" name="Group 12"/>
            <p:cNvGrpSpPr/>
            <p:nvPr/>
          </p:nvGrpSpPr>
          <p:grpSpPr>
            <a:xfrm>
              <a:off x="302436" y="3419802"/>
              <a:ext cx="2676525" cy="1206134"/>
              <a:chOff x="115903" y="3419802"/>
              <a:chExt cx="2676525" cy="1206134"/>
            </a:xfrm>
          </p:grpSpPr>
          <p:grpSp>
            <p:nvGrpSpPr>
              <p:cNvPr id="16" name="Group 15"/>
              <p:cNvGrpSpPr/>
              <p:nvPr/>
            </p:nvGrpSpPr>
            <p:grpSpPr>
              <a:xfrm>
                <a:off x="115903" y="3419802"/>
                <a:ext cx="1590677" cy="1114425"/>
                <a:chOff x="181777" y="3695699"/>
                <a:chExt cx="1590677" cy="1114425"/>
              </a:xfrm>
            </p:grpSpPr>
            <p:sp>
              <p:nvSpPr>
                <p:cNvPr id="18" name="Flowchart: Delay 17"/>
                <p:cNvSpPr/>
                <p:nvPr/>
              </p:nvSpPr>
              <p:spPr>
                <a:xfrm rot="16200000">
                  <a:off x="419903" y="3457573"/>
                  <a:ext cx="1114425" cy="1590677"/>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477051" y="4086225"/>
                  <a:ext cx="1085850" cy="523220"/>
                </a:xfrm>
                <a:prstGeom prst="rect">
                  <a:avLst/>
                </a:prstGeom>
                <a:noFill/>
              </p:spPr>
              <p:txBody>
                <a:bodyPr wrap="square" rtlCol="0">
                  <a:spAutoFit/>
                </a:bodyPr>
                <a:lstStyle/>
                <a:p>
                  <a:r>
                    <a:rPr lang="en-US" sz="2800" b="1" dirty="0" smtClean="0"/>
                    <a:t>1 AD</a:t>
                  </a:r>
                  <a:endParaRPr lang="en-US" sz="2800" b="1" dirty="0"/>
                </a:p>
              </p:txBody>
            </p:sp>
          </p:grpSp>
          <p:sp>
            <p:nvSpPr>
              <p:cNvPr id="17" name="TextBox 16"/>
              <p:cNvSpPr txBox="1"/>
              <p:nvPr/>
            </p:nvSpPr>
            <p:spPr>
              <a:xfrm>
                <a:off x="1706578" y="3517940"/>
                <a:ext cx="1085850" cy="1107996"/>
              </a:xfrm>
              <a:prstGeom prst="rect">
                <a:avLst/>
              </a:prstGeom>
              <a:noFill/>
            </p:spPr>
            <p:txBody>
              <a:bodyPr wrap="square" rtlCol="0">
                <a:spAutoFit/>
              </a:bodyPr>
              <a:lstStyle/>
              <a:p>
                <a:pPr algn="ctr"/>
                <a:r>
                  <a:rPr lang="en-US" sz="6600" b="1" dirty="0" smtClean="0">
                    <a:solidFill>
                      <a:schemeClr val="bg1"/>
                    </a:solidFill>
                  </a:rPr>
                  <a:t>=</a:t>
                </a:r>
                <a:endParaRPr lang="en-US" sz="6600" b="1" dirty="0">
                  <a:solidFill>
                    <a:schemeClr val="bg1"/>
                  </a:solidFill>
                </a:endParaRPr>
              </a:p>
            </p:txBody>
          </p:sp>
        </p:grpSp>
        <p:pic>
          <p:nvPicPr>
            <p:cNvPr id="14" name="Picture 5" descr="C:\Users\11300048\Desktop\img_Gas-Icon.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0010" y="2464199"/>
              <a:ext cx="935527" cy="50374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a:stCxn id="18" idx="3"/>
              <a:endCxn id="14" idx="2"/>
            </p:cNvCxnSpPr>
            <p:nvPr/>
          </p:nvCxnSpPr>
          <p:spPr>
            <a:xfrm flipH="1" flipV="1">
              <a:off x="1097774" y="2967945"/>
              <a:ext cx="1" cy="451857"/>
            </a:xfrm>
            <a:prstGeom prst="line">
              <a:avLst/>
            </a:prstGeom>
          </p:spPr>
          <p:style>
            <a:lnRef idx="2">
              <a:schemeClr val="accent3"/>
            </a:lnRef>
            <a:fillRef idx="0">
              <a:schemeClr val="accent3"/>
            </a:fillRef>
            <a:effectRef idx="1">
              <a:schemeClr val="accent3"/>
            </a:effectRef>
            <a:fontRef idx="minor">
              <a:schemeClr val="tx1"/>
            </a:fontRef>
          </p:style>
        </p:cxnSp>
      </p:grpSp>
      <p:sp>
        <p:nvSpPr>
          <p:cNvPr id="20" name="TextBox 19"/>
          <p:cNvSpPr txBox="1"/>
          <p:nvPr/>
        </p:nvSpPr>
        <p:spPr>
          <a:xfrm>
            <a:off x="807261" y="4880516"/>
            <a:ext cx="2429423" cy="707886"/>
          </a:xfrm>
          <a:prstGeom prst="rect">
            <a:avLst/>
          </a:prstGeom>
          <a:noFill/>
        </p:spPr>
        <p:txBody>
          <a:bodyPr wrap="square" rtlCol="0">
            <a:spAutoFit/>
          </a:bodyPr>
          <a:lstStyle/>
          <a:p>
            <a:pPr algn="ctr"/>
            <a:r>
              <a:rPr lang="en-US" sz="4000" b="1" dirty="0" smtClean="0">
                <a:solidFill>
                  <a:schemeClr val="bg1"/>
                </a:solidFill>
              </a:rPr>
              <a:t>$ 515</a:t>
            </a:r>
            <a:endParaRPr lang="en-US" sz="4000" b="1" dirty="0">
              <a:solidFill>
                <a:schemeClr val="bg1"/>
              </a:solidFill>
            </a:endParaRPr>
          </a:p>
        </p:txBody>
      </p:sp>
    </p:spTree>
    <p:extLst>
      <p:ext uri="{BB962C8B-B14F-4D97-AF65-F5344CB8AC3E}">
        <p14:creationId xmlns:p14="http://schemas.microsoft.com/office/powerpoint/2010/main" val="187218455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2025</TotalTime>
  <Words>1191</Words>
  <Application>Microsoft Macintosh PowerPoint</Application>
  <PresentationFormat>Custom</PresentationFormat>
  <Paragraphs>274</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Habitat</vt:lpstr>
      <vt:lpstr>Family Size Anaerobic Digester in Mexico</vt:lpstr>
      <vt:lpstr>Work in Process</vt:lpstr>
      <vt:lpstr>Biogas vs. Other Fuels</vt:lpstr>
      <vt:lpstr>Problems &amp; Opportunities in Mexico</vt:lpstr>
      <vt:lpstr>Anaerobic Digestion Overview</vt:lpstr>
      <vt:lpstr>Fixed Dome Anaerobic Digestion</vt:lpstr>
      <vt:lpstr>Environmental Benefits</vt:lpstr>
      <vt:lpstr>Social Benefits</vt:lpstr>
      <vt:lpstr>Economic Benefits</vt:lpstr>
      <vt:lpstr>Benefits Summary</vt:lpstr>
      <vt:lpstr>Construction Costs</vt:lpstr>
      <vt:lpstr>Project Financing</vt:lpstr>
      <vt:lpstr>Government Subsidy</vt:lpstr>
      <vt:lpstr>Carbon Credits Sales</vt:lpstr>
      <vt:lpstr>Micro-Financing</vt:lpstr>
      <vt:lpstr>Work in Process 2.0</vt:lpstr>
      <vt:lpstr>Thank You 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Anaerobic Digester</dc:title>
  <dc:creator>Juan Valencia-Arellano</dc:creator>
  <cp:lastModifiedBy>Juan Valencia-Arellano</cp:lastModifiedBy>
  <cp:revision>152</cp:revision>
  <dcterms:created xsi:type="dcterms:W3CDTF">2014-10-16T03:29:09Z</dcterms:created>
  <dcterms:modified xsi:type="dcterms:W3CDTF">2014-11-22T02:35:26Z</dcterms:modified>
</cp:coreProperties>
</file>